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39"/>
  </p:notesMasterIdLst>
  <p:sldIdLst>
    <p:sldId id="296" r:id="rId2"/>
    <p:sldId id="309" r:id="rId3"/>
    <p:sldId id="310" r:id="rId4"/>
    <p:sldId id="311" r:id="rId5"/>
    <p:sldId id="306" r:id="rId6"/>
    <p:sldId id="307" r:id="rId7"/>
    <p:sldId id="312" r:id="rId8"/>
    <p:sldId id="322" r:id="rId9"/>
    <p:sldId id="313" r:id="rId10"/>
    <p:sldId id="314" r:id="rId11"/>
    <p:sldId id="272" r:id="rId12"/>
    <p:sldId id="316" r:id="rId13"/>
    <p:sldId id="257" r:id="rId14"/>
    <p:sldId id="315" r:id="rId15"/>
    <p:sldId id="274" r:id="rId16"/>
    <p:sldId id="275" r:id="rId17"/>
    <p:sldId id="276" r:id="rId18"/>
    <p:sldId id="277" r:id="rId19"/>
    <p:sldId id="278" r:id="rId20"/>
    <p:sldId id="283" r:id="rId21"/>
    <p:sldId id="284" r:id="rId22"/>
    <p:sldId id="297" r:id="rId23"/>
    <p:sldId id="286" r:id="rId24"/>
    <p:sldId id="288" r:id="rId25"/>
    <p:sldId id="289" r:id="rId26"/>
    <p:sldId id="291" r:id="rId27"/>
    <p:sldId id="292" r:id="rId28"/>
    <p:sldId id="323" r:id="rId29"/>
    <p:sldId id="298" r:id="rId30"/>
    <p:sldId id="273" r:id="rId31"/>
    <p:sldId id="258" r:id="rId32"/>
    <p:sldId id="299" r:id="rId33"/>
    <p:sldId id="279" r:id="rId34"/>
    <p:sldId id="317" r:id="rId35"/>
    <p:sldId id="280" r:id="rId36"/>
    <p:sldId id="282" r:id="rId37"/>
    <p:sldId id="295" r:id="rId3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E6E4EE6-5CCB-4D14-A08D-51E294ECD192}">
          <p14:sldIdLst>
            <p14:sldId id="296"/>
            <p14:sldId id="309"/>
            <p14:sldId id="310"/>
            <p14:sldId id="311"/>
            <p14:sldId id="306"/>
            <p14:sldId id="307"/>
            <p14:sldId id="312"/>
            <p14:sldId id="322"/>
            <p14:sldId id="313"/>
            <p14:sldId id="314"/>
            <p14:sldId id="272"/>
            <p14:sldId id="316"/>
            <p14:sldId id="257"/>
            <p14:sldId id="315"/>
            <p14:sldId id="274"/>
            <p14:sldId id="275"/>
            <p14:sldId id="276"/>
            <p14:sldId id="277"/>
            <p14:sldId id="278"/>
            <p14:sldId id="283"/>
            <p14:sldId id="284"/>
            <p14:sldId id="297"/>
            <p14:sldId id="286"/>
            <p14:sldId id="288"/>
            <p14:sldId id="289"/>
            <p14:sldId id="291"/>
            <p14:sldId id="292"/>
            <p14:sldId id="323"/>
            <p14:sldId id="298"/>
            <p14:sldId id="273"/>
            <p14:sldId id="258"/>
            <p14:sldId id="299"/>
            <p14:sldId id="279"/>
            <p14:sldId id="317"/>
            <p14:sldId id="280"/>
            <p14:sldId id="282"/>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77" autoAdjust="0"/>
  </p:normalViewPr>
  <p:slideViewPr>
    <p:cSldViewPr snapToGrid="0">
      <p:cViewPr varScale="1">
        <p:scale>
          <a:sx n="47" d="100"/>
          <a:sy n="47" d="100"/>
        </p:scale>
        <p:origin x="106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T Shoemaker" userId="dc9db046-f2e9-42dd-9007-71360e40fbdc" providerId="ADAL" clId="{3325BB88-063E-4C82-BCC9-B7121C55F305}"/>
    <pc:docChg chg="undo custSel modSld">
      <pc:chgData name="Kevin T Shoemaker" userId="dc9db046-f2e9-42dd-9007-71360e40fbdc" providerId="ADAL" clId="{3325BB88-063E-4C82-BCC9-B7121C55F305}" dt="2026-03-31T03:00:11.487" v="33" actId="20577"/>
      <pc:docMkLst>
        <pc:docMk/>
      </pc:docMkLst>
      <pc:sldChg chg="addSp delSp modSp mod addAnim delAnim">
        <pc:chgData name="Kevin T Shoemaker" userId="dc9db046-f2e9-42dd-9007-71360e40fbdc" providerId="ADAL" clId="{3325BB88-063E-4C82-BCC9-B7121C55F305}" dt="2026-03-31T03:00:11.487" v="33" actId="20577"/>
        <pc:sldMkLst>
          <pc:docMk/>
          <pc:sldMk cId="0" sldId="289"/>
        </pc:sldMkLst>
        <pc:spChg chg="add del mod">
          <ac:chgData name="Kevin T Shoemaker" userId="dc9db046-f2e9-42dd-9007-71360e40fbdc" providerId="ADAL" clId="{3325BB88-063E-4C82-BCC9-B7121C55F305}" dt="2026-03-31T02:59:54.231" v="11" actId="478"/>
          <ac:spMkLst>
            <pc:docMk/>
            <pc:sldMk cId="0" sldId="289"/>
            <ac:spMk id="3" creationId="{332300DD-38DC-8CC2-268D-500E032424C5}"/>
          </ac:spMkLst>
        </pc:spChg>
        <pc:spChg chg="add del mod">
          <ac:chgData name="Kevin T Shoemaker" userId="dc9db046-f2e9-42dd-9007-71360e40fbdc" providerId="ADAL" clId="{3325BB88-063E-4C82-BCC9-B7121C55F305}" dt="2026-03-31T03:00:11.487" v="33" actId="20577"/>
          <ac:spMkLst>
            <pc:docMk/>
            <pc:sldMk cId="0" sldId="289"/>
            <ac:spMk id="211" creationId="{00000000-0000-0000-0000-000000000000}"/>
          </ac:spMkLst>
        </pc:spChg>
      </pc:sldChg>
      <pc:sldChg chg="delSp mod">
        <pc:chgData name="Kevin T Shoemaker" userId="dc9db046-f2e9-42dd-9007-71360e40fbdc" providerId="ADAL" clId="{3325BB88-063E-4C82-BCC9-B7121C55F305}" dt="2026-03-31T02:54:25.725" v="0" actId="478"/>
        <pc:sldMkLst>
          <pc:docMk/>
          <pc:sldMk cId="3599902417" sldId="296"/>
        </pc:sldMkLst>
        <pc:spChg chg="del">
          <ac:chgData name="Kevin T Shoemaker" userId="dc9db046-f2e9-42dd-9007-71360e40fbdc" providerId="ADAL" clId="{3325BB88-063E-4C82-BCC9-B7121C55F305}" dt="2026-03-31T02:54:25.725" v="0" actId="478"/>
          <ac:spMkLst>
            <pc:docMk/>
            <pc:sldMk cId="3599902417" sldId="296"/>
            <ac:spMk id="3" creationId="{FAF62821-2B4E-49DC-B295-69C3E7869C04}"/>
          </ac:spMkLst>
        </pc:spChg>
      </pc:sldChg>
      <pc:sldChg chg="delSp mod">
        <pc:chgData name="Kevin T Shoemaker" userId="dc9db046-f2e9-42dd-9007-71360e40fbdc" providerId="ADAL" clId="{3325BB88-063E-4C82-BCC9-B7121C55F305}" dt="2026-03-31T02:54:40.995" v="4" actId="478"/>
        <pc:sldMkLst>
          <pc:docMk/>
          <pc:sldMk cId="4070429057" sldId="306"/>
        </pc:sldMkLst>
        <pc:spChg chg="del">
          <ac:chgData name="Kevin T Shoemaker" userId="dc9db046-f2e9-42dd-9007-71360e40fbdc" providerId="ADAL" clId="{3325BB88-063E-4C82-BCC9-B7121C55F305}" dt="2026-03-31T02:54:40.995" v="4" actId="478"/>
          <ac:spMkLst>
            <pc:docMk/>
            <pc:sldMk cId="4070429057" sldId="306"/>
            <ac:spMk id="4" creationId="{6C6F080E-7DF9-4AA0-8D17-A2A15CE0DCF6}"/>
          </ac:spMkLst>
        </pc:spChg>
      </pc:sldChg>
      <pc:sldChg chg="delSp mod">
        <pc:chgData name="Kevin T Shoemaker" userId="dc9db046-f2e9-42dd-9007-71360e40fbdc" providerId="ADAL" clId="{3325BB88-063E-4C82-BCC9-B7121C55F305}" dt="2026-03-31T02:54:44.657" v="5" actId="478"/>
        <pc:sldMkLst>
          <pc:docMk/>
          <pc:sldMk cId="2050410738" sldId="307"/>
        </pc:sldMkLst>
        <pc:spChg chg="del">
          <ac:chgData name="Kevin T Shoemaker" userId="dc9db046-f2e9-42dd-9007-71360e40fbdc" providerId="ADAL" clId="{3325BB88-063E-4C82-BCC9-B7121C55F305}" dt="2026-03-31T02:54:44.657" v="5" actId="478"/>
          <ac:spMkLst>
            <pc:docMk/>
            <pc:sldMk cId="2050410738" sldId="307"/>
            <ac:spMk id="4" creationId="{B7361B88-38C5-4F65-831A-8152E298EBBE}"/>
          </ac:spMkLst>
        </pc:spChg>
      </pc:sldChg>
      <pc:sldChg chg="delSp mod">
        <pc:chgData name="Kevin T Shoemaker" userId="dc9db046-f2e9-42dd-9007-71360e40fbdc" providerId="ADAL" clId="{3325BB88-063E-4C82-BCC9-B7121C55F305}" dt="2026-03-31T02:54:30.642" v="1" actId="478"/>
        <pc:sldMkLst>
          <pc:docMk/>
          <pc:sldMk cId="3383410737" sldId="309"/>
        </pc:sldMkLst>
        <pc:spChg chg="del">
          <ac:chgData name="Kevin T Shoemaker" userId="dc9db046-f2e9-42dd-9007-71360e40fbdc" providerId="ADAL" clId="{3325BB88-063E-4C82-BCC9-B7121C55F305}" dt="2026-03-31T02:54:30.642" v="1" actId="478"/>
          <ac:spMkLst>
            <pc:docMk/>
            <pc:sldMk cId="3383410737" sldId="309"/>
            <ac:spMk id="4" creationId="{DE1143A2-3748-403E-AA62-5230AE48A1EA}"/>
          </ac:spMkLst>
        </pc:spChg>
      </pc:sldChg>
      <pc:sldChg chg="delSp mod">
        <pc:chgData name="Kevin T Shoemaker" userId="dc9db046-f2e9-42dd-9007-71360e40fbdc" providerId="ADAL" clId="{3325BB88-063E-4C82-BCC9-B7121C55F305}" dt="2026-03-31T02:54:34.029" v="2" actId="478"/>
        <pc:sldMkLst>
          <pc:docMk/>
          <pc:sldMk cId="3235807963" sldId="310"/>
        </pc:sldMkLst>
        <pc:spChg chg="del">
          <ac:chgData name="Kevin T Shoemaker" userId="dc9db046-f2e9-42dd-9007-71360e40fbdc" providerId="ADAL" clId="{3325BB88-063E-4C82-BCC9-B7121C55F305}" dt="2026-03-31T02:54:34.029" v="2" actId="478"/>
          <ac:spMkLst>
            <pc:docMk/>
            <pc:sldMk cId="3235807963" sldId="310"/>
            <ac:spMk id="4" creationId="{0826904A-485B-4DF6-ACB5-058DCF187CD5}"/>
          </ac:spMkLst>
        </pc:spChg>
      </pc:sldChg>
      <pc:sldChg chg="delSp mod">
        <pc:chgData name="Kevin T Shoemaker" userId="dc9db046-f2e9-42dd-9007-71360e40fbdc" providerId="ADAL" clId="{3325BB88-063E-4C82-BCC9-B7121C55F305}" dt="2026-03-31T02:54:38.041" v="3" actId="478"/>
        <pc:sldMkLst>
          <pc:docMk/>
          <pc:sldMk cId="34904786" sldId="311"/>
        </pc:sldMkLst>
        <pc:spChg chg="del">
          <ac:chgData name="Kevin T Shoemaker" userId="dc9db046-f2e9-42dd-9007-71360e40fbdc" providerId="ADAL" clId="{3325BB88-063E-4C82-BCC9-B7121C55F305}" dt="2026-03-31T02:54:38.041" v="3" actId="478"/>
          <ac:spMkLst>
            <pc:docMk/>
            <pc:sldMk cId="34904786" sldId="311"/>
            <ac:spMk id="4" creationId="{014AF6F3-C67E-43E7-AE59-5638FAA1BE30}"/>
          </ac:spMkLst>
        </pc:spChg>
      </pc:sldChg>
      <pc:sldChg chg="delSp mod">
        <pc:chgData name="Kevin T Shoemaker" userId="dc9db046-f2e9-42dd-9007-71360e40fbdc" providerId="ADAL" clId="{3325BB88-063E-4C82-BCC9-B7121C55F305}" dt="2026-03-31T02:54:47.991" v="6" actId="478"/>
        <pc:sldMkLst>
          <pc:docMk/>
          <pc:sldMk cId="1666429" sldId="312"/>
        </pc:sldMkLst>
        <pc:spChg chg="del">
          <ac:chgData name="Kevin T Shoemaker" userId="dc9db046-f2e9-42dd-9007-71360e40fbdc" providerId="ADAL" clId="{3325BB88-063E-4C82-BCC9-B7121C55F305}" dt="2026-03-31T02:54:47.991" v="6" actId="478"/>
          <ac:spMkLst>
            <pc:docMk/>
            <pc:sldMk cId="1666429" sldId="312"/>
            <ac:spMk id="4" creationId="{4F866764-B8EB-47F4-9227-18E80DEDFABF}"/>
          </ac:spMkLst>
        </pc:spChg>
      </pc:sldChg>
      <pc:sldChg chg="delSp mod">
        <pc:chgData name="Kevin T Shoemaker" userId="dc9db046-f2e9-42dd-9007-71360e40fbdc" providerId="ADAL" clId="{3325BB88-063E-4C82-BCC9-B7121C55F305}" dt="2026-03-31T02:54:53.495" v="7" actId="478"/>
        <pc:sldMkLst>
          <pc:docMk/>
          <pc:sldMk cId="4024821409" sldId="313"/>
        </pc:sldMkLst>
        <pc:spChg chg="del">
          <ac:chgData name="Kevin T Shoemaker" userId="dc9db046-f2e9-42dd-9007-71360e40fbdc" providerId="ADAL" clId="{3325BB88-063E-4C82-BCC9-B7121C55F305}" dt="2026-03-31T02:54:53.495" v="7" actId="478"/>
          <ac:spMkLst>
            <pc:docMk/>
            <pc:sldMk cId="4024821409" sldId="313"/>
            <ac:spMk id="4" creationId="{55903920-6F46-4BBE-9A5F-8E010FD6FF57}"/>
          </ac:spMkLst>
        </pc:spChg>
      </pc:sldChg>
      <pc:sldChg chg="delSp mod">
        <pc:chgData name="Kevin T Shoemaker" userId="dc9db046-f2e9-42dd-9007-71360e40fbdc" providerId="ADAL" clId="{3325BB88-063E-4C82-BCC9-B7121C55F305}" dt="2026-03-31T02:54:57.123" v="8" actId="478"/>
        <pc:sldMkLst>
          <pc:docMk/>
          <pc:sldMk cId="261105984" sldId="314"/>
        </pc:sldMkLst>
        <pc:spChg chg="del">
          <ac:chgData name="Kevin T Shoemaker" userId="dc9db046-f2e9-42dd-9007-71360e40fbdc" providerId="ADAL" clId="{3325BB88-063E-4C82-BCC9-B7121C55F305}" dt="2026-03-31T02:54:57.123" v="8" actId="478"/>
          <ac:spMkLst>
            <pc:docMk/>
            <pc:sldMk cId="261105984" sldId="314"/>
            <ac:spMk id="4" creationId="{5F433297-3342-4525-9B8F-EB9DF35D89D8}"/>
          </ac:spMkLst>
        </pc:spChg>
      </pc:sldChg>
      <pc:sldChg chg="delSp mod">
        <pc:chgData name="Kevin T Shoemaker" userId="dc9db046-f2e9-42dd-9007-71360e40fbdc" providerId="ADAL" clId="{3325BB88-063E-4C82-BCC9-B7121C55F305}" dt="2026-03-31T02:55:03.657" v="9" actId="478"/>
        <pc:sldMkLst>
          <pc:docMk/>
          <pc:sldMk cId="3200109400" sldId="315"/>
        </pc:sldMkLst>
        <pc:spChg chg="del">
          <ac:chgData name="Kevin T Shoemaker" userId="dc9db046-f2e9-42dd-9007-71360e40fbdc" providerId="ADAL" clId="{3325BB88-063E-4C82-BCC9-B7121C55F305}" dt="2026-03-31T02:55:03.657" v="9" actId="478"/>
          <ac:spMkLst>
            <pc:docMk/>
            <pc:sldMk cId="3200109400" sldId="315"/>
            <ac:spMk id="4" creationId="{EC58C0DB-272A-4C1A-AEF8-497575E0EF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[1] The gopher tortoise </a:t>
            </a:r>
            <a:r>
              <a:rPr lang="en-US" sz="2800" dirty="0"/>
              <a:t>is a burrowing reptile that occurs from Southeastern South Carolina to extreme Southeastern Louisiana, and its stronghold is in the state of Florida. </a:t>
            </a:r>
          </a:p>
          <a:p>
            <a:pPr marL="285750" marR="0" lvl="0" indent="-285750">
              <a:lnSpc>
                <a:spcPct val="107000"/>
              </a:lnSpc>
              <a:spcBef>
                <a:spcPts val="0"/>
              </a:spcBef>
              <a:spcAft>
                <a:spcPts val="0"/>
              </a:spcAft>
              <a:buFont typeface="Arial" panose="020B0604020202020204" pitchFamily="34" charset="0"/>
              <a:buChar char="•"/>
            </a:pPr>
            <a:r>
              <a:rPr lang="en-US" sz="2800" dirty="0"/>
              <a:t>Typical gopher tortoise habitat consists of a </a:t>
            </a:r>
            <a:r>
              <a:rPr lang="en-US" sz="2800" b="1" dirty="0"/>
              <a:t>pine savanna </a:t>
            </a:r>
            <a:r>
              <a:rPr lang="en-US" sz="2800" dirty="0"/>
              <a:t>with diverse herbaceous vegetation on well-drained soil with widely spaced trees and other woody vegetation. </a:t>
            </a:r>
          </a:p>
          <a:p>
            <a:pPr marL="285750" marR="0" lvl="0" indent="-285750">
              <a:lnSpc>
                <a:spcPct val="107000"/>
              </a:lnSpc>
              <a:spcBef>
                <a:spcPts val="0"/>
              </a:spcBef>
              <a:spcAft>
                <a:spcPts val="0"/>
              </a:spcAft>
              <a:buFont typeface="Arial" panose="020B0604020202020204" pitchFamily="34" charset="0"/>
              <a:buChar char="•"/>
            </a:pPr>
            <a:r>
              <a:rPr lang="en-US" sz="2800" b="0" dirty="0"/>
              <a:t>Gopher tortoise is strongly associated with </a:t>
            </a:r>
            <a:r>
              <a:rPr lang="en-US" sz="2800" b="1" dirty="0"/>
              <a:t>Longleaf pine ecosystems</a:t>
            </a:r>
            <a:r>
              <a:rPr lang="en-US" sz="2800" dirty="0"/>
              <a:t>. </a:t>
            </a:r>
          </a:p>
          <a:p>
            <a:pPr marL="285750" marR="0" lvl="0" indent="-285750">
              <a:lnSpc>
                <a:spcPct val="107000"/>
              </a:lnSpc>
              <a:spcBef>
                <a:spcPts val="0"/>
              </a:spcBef>
              <a:spcAft>
                <a:spcPts val="0"/>
              </a:spcAft>
              <a:buFont typeface="Arial" panose="020B0604020202020204" pitchFamily="34" charset="0"/>
              <a:buChar char="•"/>
            </a:pPr>
            <a:r>
              <a:rPr lang="en-US" sz="2800" dirty="0"/>
              <a:t>These ecosystems depend on frequent </a:t>
            </a:r>
            <a:r>
              <a:rPr lang="en-US" sz="2800" b="1" dirty="0"/>
              <a:t>disturbance</a:t>
            </a:r>
            <a:r>
              <a:rPr lang="en-US" sz="2800" dirty="0"/>
              <a:t>, primarily from </a:t>
            </a:r>
            <a:r>
              <a:rPr lang="en-US" sz="2800" b="1" dirty="0"/>
              <a:t>fire</a:t>
            </a:r>
            <a:r>
              <a:rPr lang="en-US" sz="2800" dirty="0"/>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Gopher tortoise is a classic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keystone species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t>In many longleaf pine systems, the gopher tortoise is the </a:t>
            </a:r>
            <a:r>
              <a:rPr lang="en-US" sz="1800" b="1" dirty="0"/>
              <a:t>primary grazer</a:t>
            </a:r>
            <a:r>
              <a:rPr lang="en-US" sz="1800" dirty="0"/>
              <a:t>. </a:t>
            </a:r>
          </a:p>
          <a:p>
            <a:pPr marL="285750" marR="0" lvl="0" indent="-285750">
              <a:lnSpc>
                <a:spcPct val="107000"/>
              </a:lnSpc>
              <a:spcBef>
                <a:spcPts val="0"/>
              </a:spcBef>
              <a:spcAft>
                <a:spcPts val="0"/>
              </a:spcAft>
              <a:buFont typeface="Arial" panose="020B0604020202020204" pitchFamily="34" charset="0"/>
              <a:buChar char="•"/>
            </a:pPr>
            <a:r>
              <a:rPr lang="en-US" sz="1800" dirty="0"/>
              <a:t>Even more importantly, the gopher tortoise digs </a:t>
            </a:r>
            <a:r>
              <a:rPr lang="en-US" sz="1800" b="1" dirty="0"/>
              <a:t>extremely deep and long burrows </a:t>
            </a:r>
            <a:r>
              <a:rPr lang="en-US" sz="1800" b="0" dirty="0"/>
              <a:t>(up to 10 ft deep and 40 ft long)</a:t>
            </a:r>
            <a:r>
              <a:rPr lang="en-US" sz="1800" b="1" dirty="0"/>
              <a:t> </a:t>
            </a:r>
            <a:r>
              <a:rPr lang="en-US" sz="1800" dirty="0"/>
              <a:t>that provide important refuge for many native species including native species like the gopher frog and the indigo snake. </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Conservation of the gopher tortoise is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hot button political issue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state of Florida, because they are fairly widespread and listing of the species could present a widespread threat to economic development in the region.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782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16cd9580_1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16cd9580_1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One of the mandates for preparing an SSA is to forecast the future condition of the species under plausible future scenarios: in their words, </a:t>
            </a:r>
            <a:r>
              <a:rPr lang="en-US" sz="1200" dirty="0"/>
              <a:t>“</a:t>
            </a:r>
            <a:r>
              <a:rPr lang="en-US" sz="1200" i="1" dirty="0"/>
              <a:t>To analyze the available scientific information to estimate a particular species’ current condition and forecast the species’ future condition for ESA decisions</a:t>
            </a:r>
            <a:r>
              <a:rPr lang="en-US" sz="1200" dirty="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brings up the idea of modeling populations and forecasting population dynamics into the future.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is what I do for a living!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Population viability analysis, or PVA, is a core workhorse of conservation biology.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PVAs is often integral to the SSA process, and can serve as a major component of the scientific basis for major listing decisions and other actions taken by the USFWS. </a:t>
            </a:r>
            <a:endParaRPr lang="en-US" sz="1200" b="0" i="0" u="none" strike="noStrike" dirty="0">
              <a:solidFill>
                <a:srgbClr val="000000"/>
              </a:solidFill>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Using PVA we can ask questions about the overall status of the population. Like, Is it doing well? Is it at risk of extinction? We can also run experiments to ask what might happen in the future. For example: Is the population resilient to extended droughts? Finally we can ask questions about management. For example, how might an endangered fish population rebound after stream restoration or invasive species removal. </a:t>
            </a:r>
            <a:endParaRPr lang="en-US" dirty="0"/>
          </a:p>
        </p:txBody>
      </p:sp>
      <p:sp>
        <p:nvSpPr>
          <p:cNvPr id="95" name="Google Shape;95;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13864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d16cd958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d16cd958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PVAs are often implemented as part of USFWS Species Status Assessments (or SSAs). </a:t>
            </a:r>
          </a:p>
          <a:p>
            <a:pPr marL="171450" lvl="0" indent="-171450" algn="l" rtl="0">
              <a:spcBef>
                <a:spcPts val="0"/>
              </a:spcBef>
              <a:spcAft>
                <a:spcPts val="0"/>
              </a:spcAft>
              <a:buFont typeface="Arial" panose="020B0604020202020204" pitchFamily="34" charset="0"/>
              <a:buChar char="•"/>
            </a:pPr>
            <a:r>
              <a:rPr lang="en-US" dirty="0"/>
              <a:t>This was the case for the Gopher Tortoise. </a:t>
            </a:r>
          </a:p>
          <a:p>
            <a:pPr marL="171450" lvl="0" indent="-171450" algn="l" rtl="0">
              <a:spcBef>
                <a:spcPts val="0"/>
              </a:spcBef>
              <a:spcAft>
                <a:spcPts val="0"/>
              </a:spcAft>
              <a:buFont typeface="Arial" panose="020B0604020202020204" pitchFamily="34" charset="0"/>
              <a:buChar char="•"/>
            </a:pPr>
            <a:r>
              <a:rPr lang="en-US" dirty="0"/>
              <a:t>In the case of the gopher tortoise, USFWS issued a decision of “Not Warranted” in 2022, meaning they decided not to confer any federal protections for this species across the majority of its range (it is listed as federally threatened in the far western part of its range). </a:t>
            </a:r>
          </a:p>
          <a:p>
            <a:pPr marL="171450" lvl="0" indent="-171450" algn="l" rtl="0">
              <a:spcBef>
                <a:spcPts val="0"/>
              </a:spcBef>
              <a:spcAft>
                <a:spcPts val="0"/>
              </a:spcAft>
              <a:buFont typeface="Arial" panose="020B0604020202020204" pitchFamily="34" charset="0"/>
              <a:buChar char="•"/>
            </a:pPr>
            <a:r>
              <a:rPr lang="en-US" dirty="0"/>
              <a:t>The PVA was instrumental in making this decision:</a:t>
            </a:r>
          </a:p>
          <a:p>
            <a:pPr marL="628650" lvl="1" indent="-171450">
              <a:buFont typeface="Arial" panose="020B0604020202020204" pitchFamily="34" charset="0"/>
              <a:buChar char="•"/>
            </a:pPr>
            <a:r>
              <a:rPr lang="en-US" sz="1200" dirty="0">
                <a:latin typeface="Times New Roman"/>
                <a:ea typeface="Times New Roman"/>
                <a:cs typeface="Times New Roman"/>
                <a:sym typeface="Times New Roman"/>
              </a:rPr>
              <a:t>“Of the individuals … and populations modeled, projections among scenarios for 80 years in the future suggested the presence of 47,202–50,846 individuals (adult females) among 188–198 local populations within 106–114 landscape populations.”  (USFWS 2022 p 61859).</a:t>
            </a:r>
          </a:p>
          <a:p>
            <a:pPr marL="742950" lvl="1" indent="-285750">
              <a:spcBef>
                <a:spcPts val="1600"/>
              </a:spcBef>
              <a:spcAft>
                <a:spcPts val="1600"/>
              </a:spcAft>
              <a:buFont typeface="Arial" panose="020B0604020202020204" pitchFamily="34" charset="0"/>
              <a:buChar char="•"/>
            </a:pPr>
            <a:r>
              <a:rPr lang="en-US" sz="1400" dirty="0">
                <a:latin typeface="Times New Roman"/>
                <a:ea typeface="Times New Roman"/>
                <a:cs typeface="Times New Roman"/>
                <a:sym typeface="Times New Roman"/>
              </a:rPr>
              <a:t>“...the future condition of the species with relatively large numbers of individuals and populations suggests </a:t>
            </a:r>
            <a:r>
              <a:rPr lang="en-US" sz="1400" b="1" dirty="0">
                <a:latin typeface="Times New Roman"/>
                <a:ea typeface="Times New Roman"/>
                <a:cs typeface="Times New Roman"/>
                <a:sym typeface="Times New Roman"/>
              </a:rPr>
              <a:t>resiliency</a:t>
            </a:r>
            <a:r>
              <a:rPr lang="en-US" sz="1400" dirty="0">
                <a:latin typeface="Times New Roman"/>
                <a:ea typeface="Times New Roman"/>
                <a:cs typeface="Times New Roman"/>
                <a:sym typeface="Times New Roman"/>
              </a:rPr>
              <a:t> to withstand stochastic environmental and demographic change, and </a:t>
            </a:r>
            <a:r>
              <a:rPr lang="en-US" sz="1400" b="1" dirty="0">
                <a:latin typeface="Times New Roman"/>
                <a:ea typeface="Times New Roman"/>
                <a:cs typeface="Times New Roman"/>
                <a:sym typeface="Times New Roman"/>
              </a:rPr>
              <a:t>redundancy</a:t>
            </a:r>
            <a:r>
              <a:rPr lang="en-US" sz="1400" dirty="0">
                <a:latin typeface="Times New Roman"/>
                <a:ea typeface="Times New Roman"/>
                <a:cs typeface="Times New Roman"/>
                <a:sym typeface="Times New Roman"/>
              </a:rPr>
              <a:t> to buffer from future catastrophic events.” (USFWS 2022 p 61859).</a:t>
            </a:r>
            <a:endParaRPr lang="en-US" sz="900" dirty="0">
              <a:latin typeface="Times New Roman"/>
              <a:ea typeface="Times New Roman"/>
              <a:cs typeface="Times New Roman"/>
              <a:sym typeface="Times New Roman"/>
            </a:endParaRPr>
          </a:p>
          <a:p>
            <a:pPr marL="628650" lvl="1" indent="-171450" algn="l" rtl="0">
              <a:spcBef>
                <a:spcPts val="0"/>
              </a:spcBef>
              <a:spcAft>
                <a:spcPts val="0"/>
              </a:spcAft>
              <a:buFont typeface="Arial" panose="020B0604020202020204" pitchFamily="34" charset="0"/>
              <a:buChar cha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d16cd958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d16cd958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The estimate for the current </a:t>
            </a:r>
            <a:r>
              <a:rPr lang="en-US" dirty="0" err="1"/>
              <a:t>rangewide</a:t>
            </a:r>
            <a:r>
              <a:rPr lang="en-US" dirty="0"/>
              <a:t> population includes approximately 626 populations and around 70,000 female tortoises. </a:t>
            </a:r>
          </a:p>
          <a:p>
            <a:pPr marL="171450" lvl="0" indent="-171450" algn="l" rtl="0">
              <a:spcBef>
                <a:spcPts val="0"/>
              </a:spcBef>
              <a:spcAft>
                <a:spcPts val="0"/>
              </a:spcAft>
              <a:buFont typeface="Arial" panose="020B0604020202020204" pitchFamily="34" charset="0"/>
              <a:buChar char="•"/>
            </a:pPr>
            <a:r>
              <a:rPr lang="en-US" dirty="0"/>
              <a:t>By the year 2100, under the future scenario considered the most plausible, the PVA said that the population was expected to decline to around 50,000 females, but with less than half of the original populations and metapopulations (referred to as landscape populations). </a:t>
            </a:r>
          </a:p>
          <a:p>
            <a:pPr marL="628650" lvl="1" indent="-171450" algn="l" rtl="0">
              <a:spcBef>
                <a:spcPts val="0"/>
              </a:spcBef>
              <a:spcAft>
                <a:spcPts val="0"/>
              </a:spcAft>
              <a:buFont typeface="Arial" panose="020B0604020202020204" pitchFamily="34" charset="0"/>
              <a:buChar char="•"/>
            </a:pPr>
            <a:r>
              <a:rPr lang="en-US" dirty="0"/>
              <a:t>It may be interesting to you that this evidence for decline and loss of populations was not enough to warrant protection under the ESA- I know I wondered that when I first saw this result… </a:t>
            </a:r>
          </a:p>
          <a:p>
            <a:pPr marL="171450" lvl="0" indent="-171450" algn="l" rtl="0">
              <a:spcBef>
                <a:spcPts val="0"/>
              </a:spcBef>
              <a:spcAft>
                <a:spcPts val="0"/>
              </a:spcAft>
              <a:buFont typeface="Arial" panose="020B0604020202020204" pitchFamily="34" charset="0"/>
              <a:buChar char="•"/>
            </a:pPr>
            <a:r>
              <a:rPr lang="en-US" dirty="0"/>
              <a:t>USFWS used this model to conclude that there were enough females spread across enough metapopulations spread across the geographic range, to convince the service that this keystone species does NOT warrant federal protection across the majority of its range under the conservation principles of resiliency, redundancy and representation.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ad0f5e281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ad0f5e281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Let’s talk about the PVA model in a bit more depth. This may get a little technical but hopefully not too much!</a:t>
            </a:r>
          </a:p>
          <a:p>
            <a:pPr marL="171450" lvl="0" indent="-171450" algn="l" rtl="0">
              <a:spcBef>
                <a:spcPts val="0"/>
              </a:spcBef>
              <a:spcAft>
                <a:spcPts val="0"/>
              </a:spcAft>
              <a:buFont typeface="Arial" panose="020B0604020202020204" pitchFamily="34" charset="0"/>
              <a:buChar char="•"/>
            </a:pPr>
            <a:r>
              <a:rPr lang="en-US" dirty="0"/>
              <a:t>The gopher tortoise PVA model was run for 80 years representing the time period from 2020 to 2100.  </a:t>
            </a:r>
          </a:p>
          <a:p>
            <a:pPr marL="628650" lvl="1" indent="-171450" algn="l" rtl="0">
              <a:spcBef>
                <a:spcPts val="0"/>
              </a:spcBef>
              <a:spcAft>
                <a:spcPts val="0"/>
              </a:spcAft>
              <a:buFont typeface="Arial" panose="020B0604020202020204" pitchFamily="34" charset="0"/>
              <a:buChar char="•"/>
            </a:pPr>
            <a:r>
              <a:rPr lang="en-US" dirty="0"/>
              <a:t> Since the gopher tortoise is so long lived, this only represents a few generations!</a:t>
            </a:r>
          </a:p>
          <a:p>
            <a:pPr marL="171450" lvl="0" indent="-171450" algn="l" rtl="0">
              <a:spcBef>
                <a:spcPts val="0"/>
              </a:spcBef>
              <a:spcAft>
                <a:spcPts val="0"/>
              </a:spcAft>
              <a:buFont typeface="Arial" panose="020B0604020202020204" pitchFamily="34" charset="0"/>
              <a:buChar char="•"/>
            </a:pPr>
            <a:r>
              <a:rPr lang="en-US" dirty="0"/>
              <a:t>The simulations start at the initial conditions, which includes </a:t>
            </a:r>
            <a:r>
              <a:rPr lang="en" dirty="0"/>
              <a:t>70k females divided into </a:t>
            </a:r>
            <a:r>
              <a:rPr lang="en-US" dirty="0"/>
              <a:t>600 populations, some of which are connected via immigration. </a:t>
            </a:r>
          </a:p>
          <a:p>
            <a:pPr marL="171450" lvl="0" indent="-171450" algn="l" rtl="0">
              <a:spcBef>
                <a:spcPts val="0"/>
              </a:spcBef>
              <a:spcAft>
                <a:spcPts val="0"/>
              </a:spcAft>
              <a:buFont typeface="Arial" panose="020B0604020202020204" pitchFamily="34" charset="0"/>
              <a:buChar char="•"/>
            </a:pPr>
            <a:r>
              <a:rPr lang="en-US" dirty="0"/>
              <a:t>The underlying model was a two stage population model: individuals could be either juvenile or adult, with a maturation term dictating the transition from juvenile to adult.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ad16cd9580_1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ad16cd9580_1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So, the key processes that need to be specified to make this model work are: survival (both juvenile and adult), reproduction, maturation, and immigration.</a:t>
            </a:r>
          </a:p>
          <a:p>
            <a:pPr marL="171450" lvl="0" indent="-171450" algn="l" rtl="0">
              <a:spcBef>
                <a:spcPts val="0"/>
              </a:spcBef>
              <a:spcAft>
                <a:spcPts val="0"/>
              </a:spcAft>
              <a:buFont typeface="Arial" panose="020B0604020202020204" pitchFamily="34" charset="0"/>
              <a:buChar char="•"/>
            </a:pPr>
            <a:r>
              <a:rPr lang="en-US" dirty="0"/>
              <a:t>Threat scenarios that were modeled include climate warming (influencing survival and reproduction), urbanization (altering connectivity), prescribed fire (altering vital rates- this is a species that thrives in recently burned pine savannas), and sea level rise (affecting habitat availability- there are a substantial number of coastal populations that may be severely affected by SLR).   </a:t>
            </a:r>
          </a:p>
          <a:p>
            <a:pPr marL="171450" lvl="0" indent="-171450" algn="l" rtl="0">
              <a:spcBef>
                <a:spcPts val="0"/>
              </a:spcBef>
              <a:spcAft>
                <a:spcPts val="0"/>
              </a:spcAft>
              <a:buFont typeface="Arial" panose="020B0604020202020204" pitchFamily="34" charset="0"/>
              <a:buChar char="•"/>
            </a:pPr>
            <a:r>
              <a:rPr lang="en-US" dirty="0"/>
              <a:t>In reviewing this model after it had already been used to make the decision, we identified two major and highly consequential errors </a:t>
            </a:r>
          </a:p>
          <a:p>
            <a:pPr marL="628650" lvl="1" indent="-171450" algn="l" rtl="0">
              <a:spcBef>
                <a:spcPts val="0"/>
              </a:spcBef>
              <a:spcAft>
                <a:spcPts val="0"/>
              </a:spcAft>
              <a:buFont typeface="Arial" panose="020B0604020202020204" pitchFamily="34" charset="0"/>
              <a:buChar char="•"/>
            </a:pPr>
            <a:r>
              <a:rPr lang="en-US" dirty="0"/>
              <a:t>one in the immigration process and </a:t>
            </a:r>
          </a:p>
          <a:p>
            <a:pPr marL="628650" lvl="1" indent="-171450" algn="l" rtl="0">
              <a:spcBef>
                <a:spcPts val="0"/>
              </a:spcBef>
              <a:spcAft>
                <a:spcPts val="0"/>
              </a:spcAft>
              <a:buFont typeface="Arial" panose="020B0604020202020204" pitchFamily="34" charset="0"/>
              <a:buChar char="•"/>
            </a:pPr>
            <a:r>
              <a:rPr lang="en-US" dirty="0"/>
              <a:t>one in the maturation process.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d0f5e281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ad0f5e281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Modeling immigration can be one of the more challenging parts of PVA</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First of all, a </a:t>
            </a:r>
            <a:r>
              <a:rPr lang="en" dirty="0"/>
              <a:t>“</a:t>
            </a:r>
            <a:r>
              <a:rPr lang="en" b="1" dirty="0"/>
              <a:t>Metapopulation</a:t>
            </a:r>
            <a:r>
              <a:rPr lang="en" dirty="0"/>
              <a:t>” defined to be a set of populations that can exchange migrants</a:t>
            </a:r>
            <a:endParaRPr lang="en-US" dirty="0"/>
          </a:p>
          <a:p>
            <a:pPr marL="171450" lvl="0" indent="-171450" algn="l" rtl="0">
              <a:spcBef>
                <a:spcPts val="0"/>
              </a:spcBef>
              <a:spcAft>
                <a:spcPts val="0"/>
              </a:spcAft>
              <a:buFont typeface="Arial" panose="020B0604020202020204" pitchFamily="34" charset="0"/>
              <a:buChar char="•"/>
            </a:pPr>
            <a:r>
              <a:rPr lang="en-US" dirty="0"/>
              <a:t>In the standard approach to modeling connectivity between populations, immigration is a zero sum process. Individuals arriving in one population necessarily came from another population. </a:t>
            </a:r>
          </a:p>
          <a:p>
            <a:pPr marL="171450" lvl="0" indent="-171450" algn="l" rtl="0">
              <a:spcBef>
                <a:spcPts val="0"/>
              </a:spcBef>
              <a:spcAft>
                <a:spcPts val="0"/>
              </a:spcAft>
              <a:buFont typeface="Arial" panose="020B0604020202020204" pitchFamily="34" charset="0"/>
              <a:buChar char="•"/>
            </a:pPr>
            <a:r>
              <a:rPr lang="en-US" dirty="0"/>
              <a:t>The only process that can generate new individuals in the metapopulation is reproduction.</a:t>
            </a:r>
          </a:p>
          <a:p>
            <a:pPr marL="628650" lvl="1" indent="-171450" algn="l" rtl="0">
              <a:spcBef>
                <a:spcPts val="0"/>
              </a:spcBef>
              <a:spcAft>
                <a:spcPts val="0"/>
              </a:spcAft>
              <a:buFont typeface="Arial" panose="020B0604020202020204" pitchFamily="34" charset="0"/>
              <a:buChar char="•"/>
            </a:pPr>
            <a:r>
              <a:rPr lang="en-US" dirty="0"/>
              <a:t>This is kind of a ‘conservation of mass’ principle. Aside from reproduction, no process can create new individuals. Keep this in mind as we move on to the next slide!</a:t>
            </a:r>
          </a:p>
          <a:p>
            <a:pPr marL="171450" lvl="0" indent="-171450" algn="l" rtl="0">
              <a:spcBef>
                <a:spcPts val="0"/>
              </a:spcBef>
              <a:spcAft>
                <a:spcPts val="0"/>
              </a:spcAft>
              <a:buFont typeface="Arial" panose="020B0604020202020204" pitchFamily="34" charset="0"/>
              <a:buChar char="•"/>
            </a:pPr>
            <a:r>
              <a:rPr lang="en-US" dirty="0"/>
              <a:t>The exact rate of dispersal is determined based on multiple factors, including distance between patches, etc. </a:t>
            </a:r>
          </a:p>
          <a:p>
            <a:pPr marL="171450" lvl="0" indent="-171450" algn="l" rtl="0">
              <a:spcBef>
                <a:spcPts val="0"/>
              </a:spcBef>
              <a:spcAft>
                <a:spcPts val="0"/>
              </a:spcAft>
              <a:buFont typeface="Arial" panose="020B0604020202020204" pitchFamily="34" charset="0"/>
              <a:buChar char="•"/>
            </a:pPr>
            <a:r>
              <a:rPr lang="en-US" dirty="0"/>
              <a:t>The total abundance of the metapopulation is often of interest, and is determined by adding up the abundances of all the subpopulations.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d16cd958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ad16cd958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We can see that this unintentional positive feedback error was very influential in the SSA model and therefore in the listing decision itself. </a:t>
            </a:r>
          </a:p>
          <a:p>
            <a:pPr marL="171450" lvl="0" indent="-171450" algn="l" rtl="0">
              <a:spcBef>
                <a:spcPts val="0"/>
              </a:spcBef>
              <a:spcAft>
                <a:spcPts val="0"/>
              </a:spcAft>
              <a:buFont typeface="Arial" panose="020B0604020202020204" pitchFamily="34" charset="0"/>
              <a:buChar char="•"/>
            </a:pPr>
            <a:r>
              <a:rPr lang="en-US" dirty="0"/>
              <a:t>First of all, take a look at the set of small populations (y axis) nested within large metapopulations (y axis). These populations are the ones the end up being propped up by unrealistic immigration from the dummy metapopulations (hotter colors are those populations that end up increasing by orders of magnitude, </a:t>
            </a:r>
          </a:p>
          <a:p>
            <a:pPr marL="171450" lvl="0" indent="-171450" algn="l" rtl="0">
              <a:spcBef>
                <a:spcPts val="0"/>
              </a:spcBef>
              <a:spcAft>
                <a:spcPts val="0"/>
              </a:spcAft>
              <a:buFont typeface="Arial" panose="020B0604020202020204" pitchFamily="34" charset="0"/>
              <a:buChar char="•"/>
            </a:pPr>
            <a:r>
              <a:rPr lang="en-US" dirty="0"/>
              <a:t>And in fact, these are the largest populations by the end of the simulation, despite starting out often in the range of 5 to 10 tortoises.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ae0c8876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ae0c8876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Strikingly, these were the ONLY populations that consistently grew in size over the simulation timeframe. </a:t>
            </a:r>
          </a:p>
          <a:p>
            <a:pPr marL="171450" lvl="0" indent="-171450" algn="l" rtl="0">
              <a:spcBef>
                <a:spcPts val="0"/>
              </a:spcBef>
              <a:spcAft>
                <a:spcPts val="0"/>
              </a:spcAft>
              <a:buFont typeface="Arial" panose="020B0604020202020204" pitchFamily="34" charset="0"/>
              <a:buChar char="•"/>
            </a:pPr>
            <a:r>
              <a:rPr lang="en-US" dirty="0"/>
              <a:t>That is, the populations that exhibited substantial growth over the simulation were the ones most affected by the unrealistic feedback process.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One of the consequences of this unintentional feedback process is that the SSA model produced results like this. This is a sensitivity test in which the modelers ran the model across a range of values for immigration rate.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With no immigration the population goes from 70,000 to virtually extinct over just a few tortoise generations (80 years).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With a ‘very high immigration’ scenario of 4% (4% of the dummy metapopulation enters the population each year), the population doubles over the same timeframe.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Intermediate immigration scenarios are somewhere in the middle- the 1% scenario is the one that was considered most plausible by USFWS</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Just a reminder that this is a table from the SSA document that was used to justify not listing this keystone species in the USA. This document was peer reviewed. In my opinion, the peer reviewers should have flagged this as problematic. But when a table like this is embedded in a 300 page document, it’s easy to miss things…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392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are they doing- well, according to USFWS, they are doing okay for now.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Gopher tortoise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not currently listed </a:t>
            </a:r>
            <a:r>
              <a:rPr lang="en-US" sz="1200" dirty="0">
                <a:effectLst/>
                <a:latin typeface="Calibri" panose="020F0502020204030204" pitchFamily="34" charset="0"/>
                <a:ea typeface="Calibri" panose="020F0502020204030204" pitchFamily="34" charset="0"/>
                <a:cs typeface="Times New Roman" panose="02020603050405020304" pitchFamily="18" charset="0"/>
              </a:rPr>
              <a:t>as threatened or endangered through much of its range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2022 the USFWS determined that the gopher tortoise populations are Secure and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not warranted </a:t>
            </a:r>
            <a:r>
              <a:rPr lang="en-US" sz="1200" dirty="0">
                <a:effectLst/>
                <a:latin typeface="Calibri" panose="020F0502020204030204" pitchFamily="34" charset="0"/>
                <a:ea typeface="Calibri" panose="020F0502020204030204" pitchFamily="34" charset="0"/>
                <a:cs typeface="Times New Roman" panose="02020603050405020304" pitchFamily="18" charset="0"/>
              </a:rPr>
              <a:t>for federal protections under the ESA.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I’ll have much more to say about this!!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Prior to the 2022 decision, it was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candidate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listing . Technically it was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warranted but precluded</a:t>
            </a:r>
            <a:r>
              <a:rPr lang="en-US" sz="1200" dirty="0">
                <a:effectLst/>
                <a:latin typeface="Calibri" panose="020F0502020204030204" pitchFamily="34" charset="0"/>
                <a:ea typeface="Calibri" panose="020F0502020204030204" pitchFamily="34" charset="0"/>
                <a:cs typeface="Times New Roman" panose="02020603050405020304" pitchFamily="18" charset="0"/>
              </a:rPr>
              <a:t>” – meaning the evidence was strong enough to list it, but </a:t>
            </a:r>
            <a:r>
              <a:rPr lang="en-US" b="0" i="0" dirty="0">
                <a:solidFill>
                  <a:srgbClr val="001D35"/>
                </a:solidFill>
                <a:effectLst/>
                <a:latin typeface="Google Sans"/>
              </a:rPr>
              <a:t>cannot proceed due to higher priority listing actions for other species. Basically, it was a perpetual candidate species- until 2022.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1D35"/>
                </a:solidFill>
                <a:effectLst/>
                <a:latin typeface="Google Sans"/>
              </a:rPr>
              <a:t>Technically, the gopher tortoise range is divided into two “</a:t>
            </a:r>
            <a:r>
              <a:rPr lang="en-US" b="1" i="0" dirty="0">
                <a:solidFill>
                  <a:srgbClr val="001D35"/>
                </a:solidFill>
                <a:effectLst/>
                <a:latin typeface="Google Sans"/>
              </a:rPr>
              <a:t>distinct population segments</a:t>
            </a:r>
            <a:r>
              <a:rPr lang="en-US" b="0" i="0" dirty="0">
                <a:solidFill>
                  <a:srgbClr val="001D35"/>
                </a:solidFill>
                <a:effectLst/>
                <a:latin typeface="Google Sans"/>
              </a:rPr>
              <a:t>” (DPS).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Western segment (west of </a:t>
            </a:r>
            <a:r>
              <a:rPr lang="en-US" b="0" i="0" dirty="0">
                <a:solidFill>
                  <a:srgbClr val="001D35"/>
                </a:solidFill>
                <a:effectLst/>
                <a:latin typeface="Google Sans"/>
              </a:rPr>
              <a:t>west of the Tombigbee and Mobile Rivers in Alabama)</a:t>
            </a:r>
            <a:r>
              <a:rPr lang="en-US" dirty="0"/>
              <a:t> has been listed as threatened since 1987, and retains that status after the 2022 decision.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Today I’ll focus on the </a:t>
            </a:r>
            <a:r>
              <a:rPr lang="en-US" b="1" dirty="0"/>
              <a:t>eastern population segment</a:t>
            </a:r>
            <a:r>
              <a:rPr lang="en-US" dirty="0"/>
              <a:t>, which was determined to be “Secure” in the recent listing decision.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160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d16cd958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d16cd958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Okay, moving on to the second major error in the SSA PVA model that contributed to the decision to deny federal protection to this species.</a:t>
            </a:r>
          </a:p>
          <a:p>
            <a:pPr marL="171450" lvl="0" indent="-171450" algn="l" rtl="0">
              <a:spcBef>
                <a:spcPts val="0"/>
              </a:spcBef>
              <a:spcAft>
                <a:spcPts val="0"/>
              </a:spcAft>
              <a:buFont typeface="Arial" panose="020B0604020202020204" pitchFamily="34" charset="0"/>
              <a:buChar char="•"/>
            </a:pPr>
            <a:r>
              <a:rPr lang="en-US" dirty="0"/>
              <a:t>This error involves the maturation rate. </a:t>
            </a:r>
          </a:p>
          <a:p>
            <a:pPr marL="171450" lvl="0" indent="-171450" algn="l" rtl="0">
              <a:spcBef>
                <a:spcPts val="0"/>
              </a:spcBef>
              <a:spcAft>
                <a:spcPts val="0"/>
              </a:spcAft>
              <a:buFont typeface="Arial" panose="020B0604020202020204" pitchFamily="34" charset="0"/>
              <a:buChar char="•"/>
            </a:pPr>
            <a:r>
              <a:rPr lang="en-US" dirty="0"/>
              <a:t>The SSA model uses a two-stage population model to project the population forward in time. One of the key parameters in this model is the annual rate at which juvenile females mature into the adult stage- at which point they can give birth! </a:t>
            </a:r>
          </a:p>
          <a:p>
            <a:pPr marL="171450" lvl="0" indent="-171450" algn="l" rtl="0">
              <a:spcBef>
                <a:spcPts val="0"/>
              </a:spcBef>
              <a:spcAft>
                <a:spcPts val="0"/>
              </a:spcAft>
              <a:buFont typeface="Arial" panose="020B0604020202020204" pitchFamily="34" charset="0"/>
              <a:buChar char="•"/>
            </a:pPr>
            <a:r>
              <a:rPr lang="en-US" dirty="0"/>
              <a:t>Clearly this is an important parameter, as the higher this rate is, the sooner females can contribute to reproduction in the population. Computing this rate in matrix population models is surprisingly challenging.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 2019 Kendall et al published a very influential paper showing that a large proportion of published matrix population models committed one of three major errors: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two of these errors related to errors in the specification of fecundity- including failing to include a survival term and accidentally postponing the age of first reproduction by one year (for post-breeding census models).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third error involves the calculation of maturation rate out of a multi-year stage. This is the type of error committed in the SSA model. </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ad16cd9580_1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ad16cd9580_1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In the SSA, the number of juveniles eligible to transition to adulthood was modeled as the inverse of the age at maturity, coded here as MA. So if the MA is 10, the fraction of juveniles eligible to transition is 10% of the current number of juveniles (actually 1/9 since this was a pre breeding census but let’s ignore that for simplicity). </a:t>
            </a:r>
          </a:p>
          <a:p>
            <a:pPr marL="171450" lvl="0" indent="-171450" algn="l" rtl="0">
              <a:spcBef>
                <a:spcPts val="0"/>
              </a:spcBef>
              <a:spcAft>
                <a:spcPts val="0"/>
              </a:spcAft>
              <a:buFont typeface="Arial" panose="020B0604020202020204" pitchFamily="34" charset="0"/>
              <a:buChar char="•"/>
            </a:pPr>
            <a:r>
              <a:rPr lang="en-US" dirty="0"/>
              <a:t>The problem with this is that it’s wrong in most real-world cases</a:t>
            </a:r>
          </a:p>
          <a:p>
            <a:pPr marL="171450" lvl="0" indent="-171450" algn="l" rtl="0">
              <a:spcBef>
                <a:spcPts val="0"/>
              </a:spcBef>
              <a:spcAft>
                <a:spcPts val="0"/>
              </a:spcAft>
              <a:buFont typeface="Arial" panose="020B0604020202020204" pitchFamily="34" charset="0"/>
              <a:buChar char="•"/>
            </a:pPr>
            <a:r>
              <a:rPr lang="en-US" dirty="0"/>
              <a:t>For a species with relatively low juvenile survival rate and which remains in the same stage for many years, the actual rate of maturation out the juvenile stage and into the reproductive stage will be much smaller than this. This is due to the fact that there are far more young juveniles in the stage than older (maturing) individuals at any given point in time. </a:t>
            </a:r>
          </a:p>
          <a:p>
            <a:pPr marL="171450" lvl="0" indent="-171450" algn="l" rtl="0">
              <a:spcBef>
                <a:spcPts val="0"/>
              </a:spcBef>
              <a:spcAft>
                <a:spcPts val="0"/>
              </a:spcAft>
              <a:buFont typeface="Arial" panose="020B0604020202020204" pitchFamily="34" charset="0"/>
              <a:buChar char="•"/>
            </a:pPr>
            <a:r>
              <a:rPr lang="en-US" dirty="0"/>
              <a:t>The problem isn’t so much that it’s wrong but it’s wrong in a way that matters, and it’s wrong in a way that inflates the population growth rate, giving an artificially inflated estimate of population viability.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d16cd9580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ad16cd9580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Okay, what happens if we fix these issues? </a:t>
            </a:r>
          </a:p>
          <a:p>
            <a:pPr marL="171450" lvl="0" indent="-171450" algn="l" rtl="0">
              <a:spcBef>
                <a:spcPts val="0"/>
              </a:spcBef>
              <a:spcAft>
                <a:spcPts val="0"/>
              </a:spcAft>
              <a:buFont typeface="Arial" panose="020B0604020202020204" pitchFamily="34" charset="0"/>
              <a:buChar char="•"/>
            </a:pPr>
            <a:r>
              <a:rPr lang="en-US" dirty="0"/>
              <a:t>To “fix” the immigration issue, we only permitted a maximum of 3% growth in the dummy metapopulations (not a real solution but illustrative nonetheless), which is much less than the 150% growth we saw earlier</a:t>
            </a:r>
          </a:p>
          <a:p>
            <a:pPr marL="171450" lvl="0" indent="-171450" algn="l" rtl="0">
              <a:spcBef>
                <a:spcPts val="0"/>
              </a:spcBef>
              <a:spcAft>
                <a:spcPts val="0"/>
              </a:spcAft>
              <a:buFont typeface="Arial" panose="020B0604020202020204" pitchFamily="34" charset="0"/>
              <a:buChar char="•"/>
            </a:pPr>
            <a:r>
              <a:rPr lang="en-US" dirty="0"/>
              <a:t>To fix the maturation rate, we simply modeled each age class explicitly for the juvenile class, forcing individuals to move through all ages prior to maturing- one of the solutions recommended by Kendall et al 2019. </a:t>
            </a:r>
          </a:p>
          <a:p>
            <a:pPr marL="171450" lvl="0" indent="-171450" algn="l" rtl="0">
              <a:spcBef>
                <a:spcPts val="0"/>
              </a:spcBef>
              <a:spcAft>
                <a:spcPts val="0"/>
              </a:spcAft>
              <a:buFont typeface="Arial" panose="020B0604020202020204" pitchFamily="34" charset="0"/>
              <a:buChar char="•"/>
            </a:pPr>
            <a:r>
              <a:rPr lang="en-US" dirty="0"/>
              <a:t>And of course, we tried both fixes independently and together.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d16cd9580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ad16cd9580_1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Okay, so here’s the results from our tests.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is total projected </a:t>
            </a:r>
            <a:r>
              <a:rPr lang="en-US" dirty="0" err="1"/>
              <a:t>rangewide</a:t>
            </a:r>
            <a:r>
              <a:rPr lang="en-US" dirty="0"/>
              <a:t> abundance at the end of the simulation, projected for the year 2100, and on the right is the number of persisting populations at 2100.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SSA model predicted around 20,000 individuals (this is the published version- the original SSA was more like 45,000- I’ll get to that) and a bit less than 200 populations.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After correcting the density dependence error, there was very little change, if at all.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Correcting the immigration error (and the DD error) resulted in a much greater decline in abundance than the SSA predicted.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Correcting the maturation error in addition to the other errors resulted in a much greater decline in the number of persisting populations relative to the original SSA model. </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d16cd9580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ad16cd9580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The same pattern arose for all of the other scenarios that were run as part of the SSA process.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16cd9580_1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16cd9580_1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PVAs is often integral to the SSA process, and can serve as a major component of the scientific basis for major listing decisions and other actions taken by the USFWS.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One of the mandates for preparing an SSA is to forecast the future condition of the species under plausible future scenarios: in their words, </a:t>
            </a:r>
            <a:r>
              <a:rPr lang="en-US" sz="1200" dirty="0"/>
              <a:t>“</a:t>
            </a:r>
            <a:r>
              <a:rPr lang="en-US" sz="1200" i="1" dirty="0"/>
              <a:t>To analyze the available scientific information to estimate a particular species’ current condition and forecast the species’ future condition for ESA decisions</a:t>
            </a:r>
            <a:r>
              <a:rPr lang="en-US" sz="1200" dirty="0"/>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SSA is empirical: the listing decision itself is normative judgement and often involves political considerations- but the SSA process is intended to represent the best available science. </a:t>
            </a:r>
            <a:endParaRPr lang="en-US" dirty="0"/>
          </a:p>
        </p:txBody>
      </p:sp>
    </p:spTree>
    <p:extLst>
      <p:ext uri="{BB962C8B-B14F-4D97-AF65-F5344CB8AC3E}">
        <p14:creationId xmlns:p14="http://schemas.microsoft.com/office/powerpoint/2010/main" val="1864288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171450" indent="-171450">
              <a:buFont typeface="Arial" panose="020B0604020202020204" pitchFamily="34" charset="0"/>
              <a:buChar char="•"/>
            </a:pPr>
            <a:r>
              <a:rPr lang="en-US" dirty="0"/>
              <a:t>Now,</a:t>
            </a:r>
            <a:r>
              <a:rPr lang="en-US" baseline="0" dirty="0"/>
              <a:t> the questions we are attempting to address using </a:t>
            </a:r>
            <a:r>
              <a:rPr lang="en-US" dirty="0"/>
              <a:t>PVA are</a:t>
            </a:r>
            <a:r>
              <a:rPr lang="en-US" baseline="0" dirty="0"/>
              <a:t> rapidly </a:t>
            </a:r>
            <a:r>
              <a:rPr lang="en-US" b="1" baseline="0" dirty="0"/>
              <a:t>becoming more complex</a:t>
            </a:r>
            <a:r>
              <a:rPr lang="en-US" baseline="0" dirty="0"/>
              <a:t>, motivated by the needs of </a:t>
            </a:r>
            <a:r>
              <a:rPr lang="en-US" b="1" baseline="0" dirty="0"/>
              <a:t>conservation organizations and governmental agencies</a:t>
            </a:r>
            <a:r>
              <a:rPr lang="en-US" baseline="0" dirty="0"/>
              <a:t>. </a:t>
            </a:r>
          </a:p>
          <a:p>
            <a:pPr marL="171450" indent="-171450">
              <a:buFont typeface="Arial" panose="020B0604020202020204" pitchFamily="34" charset="0"/>
              <a:buChar char="•"/>
            </a:pPr>
            <a:r>
              <a:rPr lang="en-US" baseline="0" dirty="0"/>
              <a:t>For example, my lab recently built a PVA to </a:t>
            </a:r>
            <a:r>
              <a:rPr lang="en-US" dirty="0"/>
              <a:t>assess the impact of climate-change across the entire range of the</a:t>
            </a:r>
            <a:r>
              <a:rPr lang="en-US" baseline="0" dirty="0"/>
              <a:t> Mojave Desert Tortoise</a:t>
            </a:r>
            <a:r>
              <a:rPr lang="en-US" dirty="0"/>
              <a:t>. </a:t>
            </a:r>
          </a:p>
          <a:p>
            <a:pPr marL="171450" indent="-171450">
              <a:buFont typeface="Arial" panose="020B0604020202020204" pitchFamily="34" charset="0"/>
              <a:buChar char="•"/>
            </a:pPr>
            <a:r>
              <a:rPr lang="en-US" dirty="0"/>
              <a:t>Furthermore,</a:t>
            </a:r>
            <a:r>
              <a:rPr lang="en-US" baseline="0" dirty="0"/>
              <a:t> </a:t>
            </a:r>
            <a:r>
              <a:rPr lang="en-US" dirty="0"/>
              <a:t>conservation organizations and governmental agencies are becoming as interested in </a:t>
            </a:r>
            <a:r>
              <a:rPr lang="en-US" b="1" dirty="0"/>
              <a:t>preserving and restoring the ecosystem functions of species</a:t>
            </a:r>
            <a:r>
              <a:rPr lang="en-US" baseline="0" dirty="0"/>
              <a:t> </a:t>
            </a:r>
            <a:r>
              <a:rPr lang="en-US" dirty="0"/>
              <a:t>as they are in preventing the extinction of species – and this can necessitate</a:t>
            </a:r>
            <a:r>
              <a:rPr lang="en-US" baseline="0" dirty="0"/>
              <a:t> </a:t>
            </a:r>
            <a:r>
              <a:rPr lang="en-US" dirty="0"/>
              <a:t>more complex simulation models that</a:t>
            </a:r>
            <a:r>
              <a:rPr lang="en-US" baseline="0" dirty="0"/>
              <a:t> include </a:t>
            </a:r>
            <a:r>
              <a:rPr lang="en-US" b="1" baseline="0" dirty="0"/>
              <a:t>large geographic areas </a:t>
            </a:r>
            <a:r>
              <a:rPr lang="en-US" baseline="0" dirty="0"/>
              <a:t>and </a:t>
            </a:r>
            <a:r>
              <a:rPr lang="en-US" b="1" baseline="0" dirty="0"/>
              <a:t>multiple interacting species</a:t>
            </a:r>
            <a:r>
              <a:rPr lang="en-US" baseline="0" dirty="0"/>
              <a:t>!</a:t>
            </a:r>
            <a:r>
              <a:rPr lang="en-US" dirty="0"/>
              <a:t> </a:t>
            </a:r>
          </a:p>
          <a:p>
            <a:pPr marL="171450" indent="-171450">
              <a:buFont typeface="Arial" panose="020B0604020202020204" pitchFamily="34" charset="0"/>
              <a:buChar char="•"/>
            </a:pPr>
            <a:r>
              <a:rPr lang="en-US" dirty="0"/>
              <a:t>As the questions asked by conservation biologists expand in scope, PVA models become more </a:t>
            </a:r>
            <a:r>
              <a:rPr lang="en-US" b="1" dirty="0"/>
              <a:t>complex, data hungry and computationally intensive</a:t>
            </a:r>
            <a:r>
              <a:rPr lang="en-US" dirty="0"/>
              <a:t>, even as they become more central to the field of conservation biology than ever before. </a:t>
            </a:r>
          </a:p>
          <a:p>
            <a:pPr marL="171450" indent="-171450">
              <a:buFont typeface="Arial" panose="020B0604020202020204" pitchFamily="34" charset="0"/>
              <a:buChar char="•"/>
            </a:pPr>
            <a:r>
              <a:rPr lang="en-US" dirty="0"/>
              <a:t>As we all know, complexity comes at a cost. </a:t>
            </a:r>
          </a:p>
          <a:p>
            <a:pPr marL="171450" indent="-171450">
              <a:buFont typeface="Arial" panose="020B0604020202020204" pitchFamily="34" charset="0"/>
              <a:buChar char="•"/>
            </a:pPr>
            <a:r>
              <a:rPr lang="en-US" dirty="0"/>
              <a:t>As modelers scramble to develop </a:t>
            </a:r>
            <a:r>
              <a:rPr lang="en-US" i="1" dirty="0"/>
              <a:t>ad hoc </a:t>
            </a:r>
            <a:r>
              <a:rPr lang="en-US" dirty="0"/>
              <a:t>code for running these models, the resulting PVA models can be </a:t>
            </a:r>
            <a:r>
              <a:rPr lang="en-US" b="1" dirty="0"/>
              <a:t>opaque and really difficult to test and evaluate</a:t>
            </a:r>
            <a:r>
              <a:rPr lang="en-US" dirty="0"/>
              <a:t>.</a:t>
            </a:r>
            <a:endParaRPr dirty="0"/>
          </a:p>
        </p:txBody>
      </p:sp>
      <p:sp>
        <p:nvSpPr>
          <p:cNvPr id="107" name="Google Shape;107;p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31</a:t>
            </a:fld>
            <a:endParaRPr/>
          </a:p>
        </p:txBody>
      </p:sp>
    </p:spTree>
    <p:extLst>
      <p:ext uri="{BB962C8B-B14F-4D97-AF65-F5344CB8AC3E}">
        <p14:creationId xmlns:p14="http://schemas.microsoft.com/office/powerpoint/2010/main" val="4062161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 2019 Kendall et al published a very influential paper showing that a large proportion of published matrix population models committed one of three major errors: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two of these error related to errors in the specification of fecundity- including failing to include a survival term and accidentally postponing the age of first reproduction by one year (for post-breeding census models). </a:t>
            </a:r>
          </a:p>
          <a:p>
            <a:pPr marL="628650" marR="0" lvl="1"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third error involves the calculation of maturation rate out of a multi-year stage. This is the type of error committed in the SSA model.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904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ad16cd95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ad16cd95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In the SSA model, there was no explicit movement process. Instead, they used what I call “dummy metapopulations”.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Each population in a metapopulation had its own private pool of potential immigrants to draw from.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Each dummy metapopulation is iinitialized wi</a:t>
            </a:r>
            <a:r>
              <a:rPr lang="en-US" dirty="0" err="1"/>
              <a:t>th</a:t>
            </a:r>
            <a:r>
              <a:rPr lang="en" dirty="0"/>
              <a:t> the total number of individuals in the surrounding populations- but after that, each immigrant pool, or dummy metapopulation, is free to grow or shrink independent from the immigrant pool for neighboring populations.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After initialization, the number of individuals in the dummy metapopulation changes in lockstep with the focal population it belongs to.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The method is simple and fast, but wrong for several reasons.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Because dummy metapopulations within a single metapopulation essentially represent the same thing, yet are modeled independently, the same metapopulation can be both big and small at the same time.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Even more importantly, by having individuals immigrate from the dummy metapopulations rather than from other populations, the immigration process is effectively generating new adult female gopher tortoises out of thin air.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Even more importantly, the way immigration is modeled introduces a strong and unrealistic positive feedback loop, which causes some populations to be continuously supplied by a large number of immigrants from the dummy metapopulation throughout the simulation. This leads to logically impossible outcomes. For example:</a:t>
            </a:r>
          </a:p>
          <a:p>
            <a:pPr marL="1085850" lvl="2" indent="-171450" algn="l" rtl="0">
              <a:spcBef>
                <a:spcPts val="0"/>
              </a:spcBef>
              <a:spcAft>
                <a:spcPts val="0"/>
              </a:spcAft>
              <a:buFont typeface="Arial" panose="020B0604020202020204" pitchFamily="34" charset="0"/>
              <a:buChar char="•"/>
            </a:pPr>
            <a:r>
              <a:rPr lang="en" dirty="0"/>
              <a:t>Dummy metapopulations often greatly exceed the abundance of all the subpopulations in the metapopulation- and sometimes even exceeds the rangewide abundance. </a:t>
            </a:r>
            <a:endParaRPr dirty="0"/>
          </a:p>
        </p:txBody>
      </p:sp>
    </p:spTree>
    <p:extLst>
      <p:ext uri="{BB962C8B-B14F-4D97-AF65-F5344CB8AC3E}">
        <p14:creationId xmlns:p14="http://schemas.microsoft.com/office/powerpoint/2010/main" val="1840729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ae0c88768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ae0c88768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Just to illustrate the logical impossibility of the framework used for modeling dispersal in the SSA PVA: each value on the x axis represents a unique metapopulation ID. Each dot represents a population belonging to that metapopulation</a:t>
            </a:r>
          </a:p>
          <a:p>
            <a:pPr marL="171450" lvl="0" indent="-171450" algn="l" rtl="0">
              <a:spcBef>
                <a:spcPts val="0"/>
              </a:spcBef>
              <a:spcAft>
                <a:spcPts val="0"/>
              </a:spcAft>
              <a:buFont typeface="Arial" panose="020B0604020202020204" pitchFamily="34" charset="0"/>
              <a:buChar char="•"/>
            </a:pPr>
            <a:r>
              <a:rPr lang="en-US" dirty="0"/>
              <a:t>some metapopulations have 10 or more constituent populations. The y axis represents the final size of the dummy metapopulation belonging to each constituent population- note that the y axis is log scale. The final size of these immigrant pools can differ by several orders of magnitude even though they are intended to represent the total abundance within the same exact set of populations! </a:t>
            </a:r>
          </a:p>
          <a:p>
            <a:pPr marL="171450" lvl="0" indent="-171450" algn="l" rtl="0">
              <a:spcBef>
                <a:spcPts val="0"/>
              </a:spcBef>
              <a:spcAft>
                <a:spcPts val="0"/>
              </a:spcAft>
              <a:buFont typeface="Arial" panose="020B0604020202020204" pitchFamily="34" charset="0"/>
              <a:buChar char="•"/>
            </a:pPr>
            <a:r>
              <a:rPr lang="en-US" dirty="0"/>
              <a:t>Note also that many dummy metapopulations are larger than the initial </a:t>
            </a:r>
            <a:r>
              <a:rPr lang="en-US" dirty="0" err="1"/>
              <a:t>rangewide</a:t>
            </a:r>
            <a:r>
              <a:rPr lang="en-US" dirty="0"/>
              <a:t> abundance of 70,000 females despite an overall decline in the simulated </a:t>
            </a:r>
            <a:r>
              <a:rPr lang="en-US" dirty="0" err="1"/>
              <a:t>rangewide</a:t>
            </a:r>
            <a:r>
              <a:rPr lang="en-US" dirty="0"/>
              <a:t> abundance. </a:t>
            </a:r>
            <a:endParaRPr dirty="0"/>
          </a:p>
        </p:txBody>
      </p:sp>
    </p:spTree>
    <p:extLst>
      <p:ext uri="{BB962C8B-B14F-4D97-AF65-F5344CB8AC3E}">
        <p14:creationId xmlns:p14="http://schemas.microsoft.com/office/powerpoint/2010/main" val="344385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gopher tortoise faces a number of threats</a:t>
            </a:r>
          </a:p>
          <a:p>
            <a:pPr>
              <a:buFont typeface="Arial" panose="020B0604020202020204" pitchFamily="34" charset="0"/>
              <a:buChar char="•"/>
            </a:pPr>
            <a:r>
              <a:rPr lang="en-US" dirty="0"/>
              <a:t>Most importantly, researchers have estimated that only around 3% of original longleaf pine habitat remains. </a:t>
            </a:r>
          </a:p>
          <a:p>
            <a:pPr lvl="1">
              <a:buFont typeface="Arial" panose="020B0604020202020204" pitchFamily="34" charset="0"/>
              <a:buChar char="•"/>
            </a:pPr>
            <a:r>
              <a:rPr lang="en-US" dirty="0"/>
              <a:t>Habitat loss has been driven by fire suppression, urbanization and commercial forestry. </a:t>
            </a:r>
          </a:p>
          <a:p>
            <a:pPr>
              <a:buFont typeface="Arial" panose="020B0604020202020204" pitchFamily="34" charset="0"/>
              <a:buChar char="•"/>
            </a:pPr>
            <a:r>
              <a:rPr lang="en-US" dirty="0"/>
              <a:t>Climate change is another major threat- largely due to restriction of opportunities for prescribed burning but also due to sea level rise, which threatens many coastal gopher tortoise populations.</a:t>
            </a:r>
          </a:p>
          <a:p>
            <a:pPr lvl="1">
              <a:buFont typeface="Arial" panose="020B0604020202020204" pitchFamily="34" charset="0"/>
              <a:buChar char="•"/>
            </a:pPr>
            <a:r>
              <a:rPr lang="en-US" dirty="0"/>
              <a:t>In addition, climate change may disrupt sex ratios, since tortoises have temperature dependent sex determination (luckily higher temperatures lead to more females, which could be beneficial in some cases)</a:t>
            </a:r>
          </a:p>
          <a:p>
            <a:pPr lvl="1">
              <a:buFont typeface="Arial" panose="020B0604020202020204" pitchFamily="34" charset="0"/>
              <a:buChar char="•"/>
            </a:pPr>
            <a:r>
              <a:rPr lang="en-US" dirty="0"/>
              <a:t>Finally, increased severity of tropical storms could impact many populations.</a:t>
            </a:r>
          </a:p>
          <a:p>
            <a:pPr>
              <a:buFont typeface="Arial" panose="020B0604020202020204" pitchFamily="34" charset="0"/>
              <a:buChar char="•"/>
            </a:pPr>
            <a:r>
              <a:rPr lang="en-US" dirty="0"/>
              <a:t>Other threats include road mortality, </a:t>
            </a:r>
          </a:p>
          <a:p>
            <a:pPr>
              <a:buFont typeface="Arial" panose="020B0604020202020204" pitchFamily="34" charset="0"/>
              <a:buChar char="•"/>
            </a:pPr>
            <a:r>
              <a:rPr lang="en-US" dirty="0"/>
              <a:t>red imported fire ants that consume hatchlings, </a:t>
            </a:r>
          </a:p>
          <a:p>
            <a:pPr>
              <a:buFont typeface="Arial" panose="020B0604020202020204" pitchFamily="34" charset="0"/>
              <a:buChar char="•"/>
            </a:pPr>
            <a:r>
              <a:rPr lang="en-US" dirty="0"/>
              <a:t>and many other factors- including invasive plants like </a:t>
            </a:r>
            <a:r>
              <a:rPr lang="en-US" dirty="0" err="1"/>
              <a:t>cogongrass</a:t>
            </a:r>
            <a:r>
              <a:rPr lang="en-US" dirty="0"/>
              <a:t>, subsidized </a:t>
            </a:r>
            <a:r>
              <a:rPr lang="en-US" dirty="0" err="1"/>
              <a:t>mesopredators</a:t>
            </a:r>
            <a:r>
              <a:rPr lang="en-US" dirty="0"/>
              <a:t> that consume eggs and hatchlings, utility scale solar, and diseases like URTD. </a:t>
            </a:r>
          </a:p>
          <a:p>
            <a:endParaRPr lang="en-US" dirty="0"/>
          </a:p>
          <a:p>
            <a:r>
              <a:rPr lang="en-US" dirty="0"/>
              <a:t>INVASIVE PLANTS:   The spread of exotic plants species has the potential to alter and degrade gopher tortoise habitat and ultimately influence gopher tortoise viability on a site. Some species postulated to impact tortoise habitat include kudzu (Pueraria </a:t>
            </a:r>
            <a:r>
              <a:rPr lang="en-US" dirty="0" err="1"/>
              <a:t>montana</a:t>
            </a:r>
            <a:r>
              <a:rPr lang="en-US" dirty="0"/>
              <a:t>), Chinese privet (Ligustrum </a:t>
            </a:r>
            <a:r>
              <a:rPr lang="en-US" dirty="0" err="1"/>
              <a:t>sinense</a:t>
            </a:r>
            <a:r>
              <a:rPr lang="en-US" dirty="0"/>
              <a:t>), </a:t>
            </a:r>
            <a:r>
              <a:rPr lang="en-US" dirty="0" err="1"/>
              <a:t>Callery</a:t>
            </a:r>
            <a:r>
              <a:rPr lang="en-US" dirty="0"/>
              <a:t> pear (Pyrus </a:t>
            </a:r>
            <a:r>
              <a:rPr lang="en-US" dirty="0" err="1"/>
              <a:t>calleryana</a:t>
            </a:r>
            <a:r>
              <a:rPr lang="en-US" dirty="0"/>
              <a:t>), natal grass (</a:t>
            </a:r>
            <a:r>
              <a:rPr lang="en-US" dirty="0" err="1"/>
              <a:t>Melinis</a:t>
            </a:r>
            <a:r>
              <a:rPr lang="en-US" dirty="0"/>
              <a:t> repens), and Japanese climbing fern (</a:t>
            </a:r>
            <a:r>
              <a:rPr lang="en-US" dirty="0" err="1"/>
              <a:t>Lygodium</a:t>
            </a:r>
            <a:r>
              <a:rPr lang="en-US" dirty="0"/>
              <a:t> japonicum), though quantified impacts of these species on tortoises are unknown. One species known to impact gopher tortoise use of habitat is </a:t>
            </a:r>
            <a:r>
              <a:rPr lang="en-US" b="1" dirty="0" err="1"/>
              <a:t>cogongrass</a:t>
            </a:r>
            <a:r>
              <a:rPr lang="en-US" dirty="0"/>
              <a:t> (</a:t>
            </a:r>
            <a:r>
              <a:rPr lang="en-US" dirty="0" err="1"/>
              <a:t>Imperata</a:t>
            </a:r>
            <a:r>
              <a:rPr lang="en-US" dirty="0"/>
              <a:t> cylindrica), a prolific invasive which occurs throughout much of the gopher tortoise’s range. Unlike other invasive plant species in upland communities, </a:t>
            </a:r>
            <a:r>
              <a:rPr lang="en-US" dirty="0" err="1"/>
              <a:t>cogongrass</a:t>
            </a:r>
            <a:r>
              <a:rPr lang="en-US" dirty="0"/>
              <a:t> can rapidly spread following disturbances including prescribed fire (</a:t>
            </a:r>
            <a:r>
              <a:rPr lang="en-US" dirty="0" err="1"/>
              <a:t>Yager</a:t>
            </a:r>
            <a:r>
              <a:rPr lang="en-US" dirty="0"/>
              <a:t> et al. 2010, entire; </a:t>
            </a:r>
            <a:r>
              <a:rPr lang="en-US" dirty="0" err="1"/>
              <a:t>Holzmueller</a:t>
            </a:r>
            <a:r>
              <a:rPr lang="en-US" dirty="0"/>
              <a:t> and Jose 2011, p. 436-437). It can quickly form a tall, dense ground cover with a dense rhizome layer and can outcompete native vegetation (Dozier et al. 1998, pp. 737-740; </a:t>
            </a:r>
            <a:r>
              <a:rPr lang="en-US" dirty="0" err="1"/>
              <a:t>Mushinsky</a:t>
            </a:r>
            <a:r>
              <a:rPr lang="en-US" dirty="0"/>
              <a:t> et al. 2006, p. 360; Minogue et al. 2018, p.1-4). Widespread areas of dense </a:t>
            </a:r>
            <a:r>
              <a:rPr lang="en-US" dirty="0" err="1"/>
              <a:t>cogongrass</a:t>
            </a:r>
            <a:r>
              <a:rPr lang="en-US" dirty="0"/>
              <a:t> (Figure 3.8) could result in habitat loss as gopher tortoises do not use these areas, nor do they consume </a:t>
            </a:r>
            <a:r>
              <a:rPr lang="en-US" dirty="0" err="1"/>
              <a:t>cogongrass</a:t>
            </a:r>
            <a:r>
              <a:rPr lang="en-US" dirty="0"/>
              <a:t> (</a:t>
            </a:r>
            <a:r>
              <a:rPr lang="en-US" dirty="0" err="1"/>
              <a:t>Basiotis</a:t>
            </a:r>
            <a:r>
              <a:rPr lang="en-US" dirty="0"/>
              <a:t> 2007, p. 21). </a:t>
            </a:r>
            <a:r>
              <a:rPr lang="en-US" dirty="0" err="1"/>
              <a:t>Cogongrass</a:t>
            </a:r>
            <a:r>
              <a:rPr lang="en-US" dirty="0"/>
              <a:t> can also decrease gopher tortoise habitat quality by reducing forage quality and quantity, and the availability of burrowing and nesting locations (Lippincott 1997, pp. 48- 65; </a:t>
            </a:r>
            <a:r>
              <a:rPr lang="en-US" dirty="0" err="1"/>
              <a:t>Basiotis</a:t>
            </a:r>
            <a:r>
              <a:rPr lang="en-US" dirty="0"/>
              <a:t> 2007, p. 24). Additional research is needed to quantify the impacts of invasive vegetation spread on gopher tortoises and the quality of their habitat. </a:t>
            </a:r>
          </a:p>
          <a:p>
            <a:endParaRPr lang="en-US" dirty="0"/>
          </a:p>
          <a:p>
            <a:endParaRPr lang="en-US" dirty="0"/>
          </a:p>
          <a:p>
            <a:r>
              <a:rPr lang="en-US" dirty="0"/>
              <a:t>Fire ants kill hatchlings</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534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ae0c8876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ae0c8876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Here’s how the dummy metapopulation structure unintentionally introduces a strong positive feedback.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Remember the dummy metapopulation grows in lockstep with the focal population. So imagine a focal population of size 20, paired with a large </a:t>
            </a:r>
            <a:r>
              <a:rPr lang="en-US" sz="1200" b="0" i="0" u="none" strike="noStrike" cap="none" dirty="0" err="1">
                <a:solidFill>
                  <a:schemeClr val="dk1"/>
                </a:solidFill>
                <a:latin typeface="Calibri"/>
                <a:ea typeface="Calibri"/>
                <a:cs typeface="Calibri"/>
                <a:sym typeface="Calibri"/>
              </a:rPr>
              <a:t>dMP</a:t>
            </a:r>
            <a:r>
              <a:rPr lang="en-US" sz="1200" b="0" i="0" u="none" strike="noStrike" cap="none" dirty="0">
                <a:solidFill>
                  <a:schemeClr val="dk1"/>
                </a:solidFill>
                <a:latin typeface="Calibri"/>
                <a:ea typeface="Calibri"/>
                <a:cs typeface="Calibri"/>
                <a:sym typeface="Calibri"/>
              </a:rPr>
              <a:t> of 5000 (this is based on a real example from the SSA </a:t>
            </a:r>
            <a:r>
              <a:rPr lang="en-US" sz="1200" b="0" i="0" u="none" strike="noStrike" cap="none" dirty="0" err="1">
                <a:solidFill>
                  <a:schemeClr val="dk1"/>
                </a:solidFill>
                <a:latin typeface="Calibri"/>
                <a:ea typeface="Calibri"/>
                <a:cs typeface="Calibri"/>
                <a:sym typeface="Calibri"/>
              </a:rPr>
              <a:t>pva</a:t>
            </a:r>
            <a:r>
              <a:rPr lang="en-US" sz="1200" b="0" i="0" u="none" strike="noStrike" cap="none" dirty="0">
                <a:solidFill>
                  <a:schemeClr val="dk1"/>
                </a:solidFill>
                <a:latin typeface="Calibri"/>
                <a:ea typeface="Calibri"/>
                <a:cs typeface="Calibri"/>
                <a:sym typeface="Calibri"/>
              </a:rPr>
              <a:t> model).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With a 1% dispersal rate this leads to 50 dispersers entering the population in the first year, increasing the focal population by 250% from 20 to 70.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dummy MP also therefore increases by 250%, from 5000 to 17,500. This means the pool of potential dispersers just grew by 12,500! Through this process, the population quickly grows until it reaches its ceiling, which can be orders of magnitude larger than the initial abundance.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Clearly this is a powerful feedback process, and there is no ecological basis to support such a feedback, either logically or empirically.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62289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ae0c88768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ae0c88768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This is an illustration of the consequence of this positive feedback in the SSA model. </a:t>
            </a:r>
          </a:p>
          <a:p>
            <a:pPr marL="171450" lvl="0" indent="-171450" algn="l" rtl="0">
              <a:spcBef>
                <a:spcPts val="0"/>
              </a:spcBef>
              <a:spcAft>
                <a:spcPts val="0"/>
              </a:spcAft>
              <a:buFont typeface="Arial" panose="020B0604020202020204" pitchFamily="34" charset="0"/>
              <a:buChar char="•"/>
            </a:pPr>
            <a:r>
              <a:rPr lang="en-US" dirty="0"/>
              <a:t>This figure illustrates the growth of a single population in the SSA model, similar the example we just discussed.</a:t>
            </a:r>
          </a:p>
          <a:p>
            <a:pPr marL="171450" lvl="0" indent="-171450" algn="l" rtl="0">
              <a:spcBef>
                <a:spcPts val="0"/>
              </a:spcBef>
              <a:spcAft>
                <a:spcPts val="0"/>
              </a:spcAft>
              <a:buFont typeface="Arial" panose="020B0604020202020204" pitchFamily="34" charset="0"/>
              <a:buChar char="•"/>
            </a:pPr>
            <a:r>
              <a:rPr lang="en-US" dirty="0"/>
              <a:t>The top panel represents the focal population, the middle panel represents the dummy metapopulation, and the bottom panel is the number of immigrants migrating into the focal population from the dummy metapopulation.  </a:t>
            </a:r>
          </a:p>
          <a:p>
            <a:pPr marL="171450" lvl="0" indent="-171450" algn="l" rtl="0">
              <a:spcBef>
                <a:spcPts val="0"/>
              </a:spcBef>
              <a:spcAft>
                <a:spcPts val="0"/>
              </a:spcAft>
              <a:buFont typeface="Arial" panose="020B0604020202020204" pitchFamily="34" charset="0"/>
              <a:buChar char="•"/>
            </a:pPr>
            <a:r>
              <a:rPr lang="en-US" dirty="0"/>
              <a:t>The y axis is log scale, so this illustrates rapid exponential growth in this focal population, driven by the runaway immigration feedback between focal populations and their dummy metapopulations. </a:t>
            </a:r>
          </a:p>
          <a:p>
            <a:pPr marL="171450" lvl="0" indent="-171450" algn="l" rtl="0">
              <a:spcBef>
                <a:spcPts val="0"/>
              </a:spcBef>
              <a:spcAft>
                <a:spcPts val="0"/>
              </a:spcAft>
              <a:buFont typeface="Arial" panose="020B0604020202020204" pitchFamily="34" charset="0"/>
              <a:buChar char="•"/>
            </a:pPr>
            <a:r>
              <a:rPr lang="en-US" dirty="0"/>
              <a:t>This growth only ends when the population reaches its ceiling, at which point the population is continually propped up by a large number of immigrants arriving each year from the dummy metapopulation. </a:t>
            </a:r>
          </a:p>
          <a:p>
            <a:pPr marL="628650" lvl="1" indent="-171450" algn="l" rtl="0">
              <a:spcBef>
                <a:spcPts val="0"/>
              </a:spcBef>
              <a:spcAft>
                <a:spcPts val="0"/>
              </a:spcAft>
              <a:buFont typeface="Arial" panose="020B0604020202020204" pitchFamily="34" charset="0"/>
              <a:buChar char="•"/>
            </a:pPr>
            <a:r>
              <a:rPr lang="en-US" dirty="0"/>
              <a:t>This problem is most apparent for populations whose initial size is small, but with a large dummy metapopulation and a ceiling that is much higher than the initial abundance. </a:t>
            </a:r>
            <a:endParaRPr dirty="0"/>
          </a:p>
        </p:txBody>
      </p:sp>
    </p:spTree>
    <p:extLst>
      <p:ext uri="{BB962C8B-B14F-4D97-AF65-F5344CB8AC3E}">
        <p14:creationId xmlns:p14="http://schemas.microsoft.com/office/powerpoint/2010/main" val="4113464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ad16cd9580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ad16cd9580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One thing I haven’t mentioned- there are 2 published versions of this model- the first is the original 2021 SSA model, the second is a paper published by the PVA modelers in 2022. </a:t>
            </a:r>
          </a:p>
          <a:p>
            <a:pPr marL="171450" lvl="0" indent="-171450" algn="l" rtl="0">
              <a:spcBef>
                <a:spcPts val="0"/>
              </a:spcBef>
              <a:spcAft>
                <a:spcPts val="0"/>
              </a:spcAft>
              <a:buFont typeface="Arial" panose="020B0604020202020204" pitchFamily="34" charset="0"/>
              <a:buChar char="•"/>
            </a:pPr>
            <a:r>
              <a:rPr lang="en-US" dirty="0"/>
              <a:t>I think it’s instructive to examine the results of the two published versions, since they are quite different in notable ways that likely relates to the immigration error we identified. </a:t>
            </a:r>
          </a:p>
          <a:p>
            <a:pPr marL="171450" lvl="0" indent="-171450" algn="l" rtl="0">
              <a:spcBef>
                <a:spcPts val="0"/>
              </a:spcBef>
              <a:spcAft>
                <a:spcPts val="0"/>
              </a:spcAft>
              <a:buFont typeface="Arial" panose="020B0604020202020204" pitchFamily="34" charset="0"/>
              <a:buChar char="•"/>
            </a:pPr>
            <a:r>
              <a:rPr lang="en-US" dirty="0"/>
              <a:t>The original SSA model included some very tiny populations that were nested within larger metapopulations- exactly the type of population that is most susceptible to the positive feedback issue I talked about earlier. </a:t>
            </a:r>
          </a:p>
          <a:p>
            <a:pPr marL="171450" lvl="0" indent="-171450" algn="l" rtl="0">
              <a:spcBef>
                <a:spcPts val="0"/>
              </a:spcBef>
              <a:spcAft>
                <a:spcPts val="0"/>
              </a:spcAft>
              <a:buFont typeface="Arial" panose="020B0604020202020204" pitchFamily="34" charset="0"/>
              <a:buChar char="•"/>
            </a:pPr>
            <a:r>
              <a:rPr lang="en-US" dirty="0"/>
              <a:t>Therefore, although the initial abundances in the two models were nearly identical, there were substantially more populations included in the original model versus the published version. </a:t>
            </a:r>
          </a:p>
          <a:p>
            <a:pPr marL="171450" lvl="0" indent="-171450" algn="l" rtl="0">
              <a:spcBef>
                <a:spcPts val="0"/>
              </a:spcBef>
              <a:spcAft>
                <a:spcPts val="0"/>
              </a:spcAft>
              <a:buFont typeface="Arial" panose="020B0604020202020204" pitchFamily="34" charset="0"/>
              <a:buChar char="•"/>
            </a:pPr>
            <a:r>
              <a:rPr lang="en-US" dirty="0"/>
              <a:t>Strikingly, the final abundance in the published version showed a much steeper decline than the original SSA model- only 20k females remained, while over 45k females remained in the original SSA model.  Despite minimal differences in the overall starting population size. </a:t>
            </a:r>
            <a:endParaRPr dirty="0"/>
          </a:p>
        </p:txBody>
      </p:sp>
    </p:spTree>
    <p:extLst>
      <p:ext uri="{BB962C8B-B14F-4D97-AF65-F5344CB8AC3E}">
        <p14:creationId xmlns:p14="http://schemas.microsoft.com/office/powerpoint/2010/main" val="249331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Gopher tortoise populations receive some degree of protection across the range. </a:t>
            </a:r>
          </a:p>
          <a:p>
            <a:pPr>
              <a:buFont typeface="Arial" panose="020B0604020202020204" pitchFamily="34" charset="0"/>
              <a:buChar char="•"/>
            </a:pPr>
            <a:r>
              <a:rPr lang="en-US" dirty="0"/>
              <a:t>Like I said, the </a:t>
            </a:r>
            <a:r>
              <a:rPr lang="en-US" b="1" dirty="0"/>
              <a:t>western population is federally protected</a:t>
            </a:r>
            <a:r>
              <a:rPr lang="en-US" dirty="0"/>
              <a:t>. However, critical habitat has not been designated, reducing the level of protection.</a:t>
            </a:r>
          </a:p>
          <a:p>
            <a:pPr>
              <a:buFont typeface="Arial" panose="020B0604020202020204" pitchFamily="34" charset="0"/>
              <a:buChar char="•"/>
            </a:pPr>
            <a:r>
              <a:rPr lang="en-US" dirty="0"/>
              <a:t>Outside the western segment, in the majority of the population, the gopher tortoise is protected in various ways at the </a:t>
            </a:r>
            <a:r>
              <a:rPr lang="en-US" b="1" dirty="0"/>
              <a:t>state level</a:t>
            </a:r>
            <a:r>
              <a:rPr lang="en-US" dirty="0"/>
              <a:t>, </a:t>
            </a:r>
            <a:r>
              <a:rPr lang="en-US" dirty="0" err="1"/>
              <a:t>incuding</a:t>
            </a:r>
            <a:endParaRPr lang="en-US" dirty="0"/>
          </a:p>
          <a:p>
            <a:pPr lvl="1">
              <a:buFont typeface="Arial" panose="020B0604020202020204" pitchFamily="34" charset="0"/>
              <a:buChar char="•"/>
            </a:pPr>
            <a:r>
              <a:rPr lang="en-US" dirty="0"/>
              <a:t>Incentives for private land owners to </a:t>
            </a:r>
            <a:r>
              <a:rPr lang="en-US" b="1" dirty="0"/>
              <a:t>manage habitat to benefit tortoises,</a:t>
            </a:r>
          </a:p>
          <a:p>
            <a:pPr lvl="1">
              <a:buFont typeface="Arial" panose="020B0604020202020204" pitchFamily="34" charset="0"/>
              <a:buChar char="•"/>
            </a:pPr>
            <a:r>
              <a:rPr lang="en-US" dirty="0"/>
              <a:t>Making it illegal to kill or harm tortoises.</a:t>
            </a:r>
          </a:p>
          <a:p>
            <a:pPr>
              <a:buFont typeface="Arial" panose="020B0604020202020204" pitchFamily="34" charset="0"/>
              <a:buChar char="•"/>
            </a:pPr>
            <a:r>
              <a:rPr lang="en-US" dirty="0"/>
              <a:t>Unfortunately, harming gopher </a:t>
            </a:r>
            <a:r>
              <a:rPr lang="en-US" dirty="0" err="1"/>
              <a:t>tortpoise</a:t>
            </a:r>
            <a:r>
              <a:rPr lang="en-US" dirty="0"/>
              <a:t> habitat IS allowed on private land. To get permits for development, developers just have to move tortoises off the land first </a:t>
            </a:r>
          </a:p>
          <a:p>
            <a:pPr>
              <a:buFont typeface="Arial" panose="020B0604020202020204" pitchFamily="34" charset="0"/>
              <a:buChar char="•"/>
            </a:pPr>
            <a:r>
              <a:rPr lang="en-US" dirty="0"/>
              <a:t>Amazingly, until 2007 it was legal in Florida to “entomb” tortoises, leaving them to die in their burrows. Luckily that practice has ended!!</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51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a:t>
            </a:r>
            <a:r>
              <a:rPr lang="en-US" b="1" dirty="0"/>
              <a:t>Endangered Species Act of 1973 </a:t>
            </a:r>
            <a:r>
              <a:rPr lang="en-US" dirty="0"/>
              <a:t>(ESA) is the primary US law protecting rare and endangered species and their habitat.</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pit bull of environmental laws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5 factors used for listing species</a:t>
            </a:r>
          </a:p>
          <a:p>
            <a:pPr lvl="1"/>
            <a:r>
              <a:rPr lang="en-US" dirty="0"/>
              <a:t>Habitat loss and destruction</a:t>
            </a:r>
          </a:p>
          <a:p>
            <a:pPr lvl="1"/>
            <a:r>
              <a:rPr lang="en-US" dirty="0"/>
              <a:t>Overharvest</a:t>
            </a:r>
          </a:p>
          <a:p>
            <a:pPr lvl="1"/>
            <a:r>
              <a:rPr lang="en-US" dirty="0"/>
              <a:t>Disease and predation</a:t>
            </a:r>
          </a:p>
          <a:p>
            <a:pPr lvl="1"/>
            <a:r>
              <a:rPr lang="en-US" dirty="0"/>
              <a:t>Inadequacy of existing regulatory mechanisms</a:t>
            </a:r>
          </a:p>
          <a:p>
            <a:pPr lvl="1"/>
            <a:r>
              <a:rPr lang="en-US" dirty="0"/>
              <a:t>Other natural or manmade factors affecting viability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25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ESA has garnered controversy from the very beginning</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Controversy: snail darter and Tellico Dam in Tennessee (supreme court ruled in favor of abandoning the Tellico dam project. The cabinet level god squad, formed to allow exceptions, did NOT allow project to continue. Only an act of congress specifically allowed the project to continue).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ESA allows citizens to petition species for listing. Technically the USFWS and NMFS can evaluate species on their own, but a citizen petition is by far the most common way that a species is considered for listing.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a:t>
            </a:r>
            <a:r>
              <a:rPr lang="en-US" b="1" dirty="0"/>
              <a:t>petition</a:t>
            </a:r>
            <a:r>
              <a:rPr lang="en-US" dirty="0"/>
              <a:t> triggers USFWS to decide if a species should be considered “</a:t>
            </a:r>
            <a:r>
              <a:rPr lang="en-US" b="1" dirty="0"/>
              <a:t>endangered</a:t>
            </a:r>
            <a:r>
              <a:rPr lang="en-US" dirty="0"/>
              <a:t>”, “</a:t>
            </a:r>
            <a:r>
              <a:rPr lang="en-US" b="1" dirty="0"/>
              <a:t>threatened</a:t>
            </a:r>
            <a:r>
              <a:rPr lang="en-US" dirty="0"/>
              <a:t>” or “</a:t>
            </a:r>
            <a:r>
              <a:rPr lang="en-US" b="1" dirty="0"/>
              <a:t>not warranted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fact that petitions are often generated by advocacy groups on behalf of citizens generates controversy- and many accuse petitioners like CBD , defenders of wildlife,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wildearth</a:t>
            </a:r>
            <a:r>
              <a:rPr lang="en-US" sz="1200" dirty="0">
                <a:effectLst/>
                <a:latin typeface="Calibri" panose="020F0502020204030204" pitchFamily="34" charset="0"/>
                <a:ea typeface="Calibri" panose="020F0502020204030204" pitchFamily="34" charset="0"/>
                <a:cs typeface="Times New Roman" panose="02020603050405020304" pitchFamily="18" charset="0"/>
              </a:rPr>
              <a:t> guardians, of abusing the legal system.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better or worse, endless litigation is a reality of species conservation in this country. Major conservation battles are carried out in the courtrooms, often over many years…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120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use of science in decision making is baked into the language of the ESA- this in informally known as the ‘best available science’ mandate.</a:t>
            </a:r>
          </a:p>
          <a:p>
            <a:pPr lvl="1">
              <a:buFont typeface="Arial" panose="020B0604020202020204" pitchFamily="34" charset="0"/>
              <a:buChar char="•"/>
            </a:pPr>
            <a:r>
              <a:rPr lang="en-US" dirty="0"/>
              <a:t>Listing determinations (and all other decisions) must be made “solely on the basis of the best scientific and commercial data available”</a:t>
            </a:r>
          </a:p>
          <a:p>
            <a:pPr lvl="1">
              <a:buFont typeface="Arial" panose="020B0604020202020204" pitchFamily="34" charset="0"/>
              <a:buChar char="•"/>
            </a:pPr>
            <a:r>
              <a:rPr lang="en-US" dirty="0"/>
              <a:t>This reflects a desire for objective rule based decision making</a:t>
            </a:r>
          </a:p>
          <a:p>
            <a:pPr lvl="1">
              <a:buFont typeface="Arial" panose="020B0604020202020204" pitchFamily="34" charset="0"/>
              <a:buChar char="•"/>
            </a:pPr>
            <a:r>
              <a:rPr lang="en-US" dirty="0"/>
              <a:t>Critical habitat designations can be influenced by politics, but all other decisions are supposed to be only (solely) based on science.</a:t>
            </a:r>
          </a:p>
          <a:p>
            <a:pPr lvl="0">
              <a:buFont typeface="Arial" panose="020B0604020202020204" pitchFamily="34" charset="0"/>
              <a:buChar char="•"/>
            </a:pPr>
            <a:r>
              <a:rPr lang="en-US" dirty="0"/>
              <a:t>The best available science mandate is redundant in some ways, since the APA already requires that agency decisions can not be “arbitrary and capricious”, meaning they must be based on hard evidence. </a:t>
            </a:r>
          </a:p>
          <a:p>
            <a:pPr lvl="0">
              <a:buFont typeface="Arial" panose="020B0604020202020204" pitchFamily="34" charset="0"/>
              <a:buChar char="•"/>
            </a:pPr>
            <a:r>
              <a:rPr lang="en-US" dirty="0"/>
              <a:t>The best available science mandate requires that decisions be made in light of the evidence that is available- which means that the agencies must review the literature, talk to experts, conduct peer reviews.</a:t>
            </a:r>
          </a:p>
          <a:p>
            <a:pPr lvl="0">
              <a:buFont typeface="Arial" panose="020B0604020202020204" pitchFamily="34" charset="0"/>
              <a:buChar char="•"/>
            </a:pPr>
            <a:r>
              <a:rPr lang="en-US" dirty="0"/>
              <a:t>However, it does NOT mean the agencies need to collect new data, run new analyses, or implement monitoring programs to ensure actions are successful.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947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Conservation questions can be ‘</a:t>
            </a:r>
            <a:r>
              <a:rPr lang="en-US" b="1" dirty="0"/>
              <a:t>wicked</a:t>
            </a:r>
            <a:r>
              <a:rPr lang="en-US" dirty="0"/>
              <a:t>’. (famous paper by </a:t>
            </a:r>
            <a:r>
              <a:rPr lang="en-US" b="0" i="0" dirty="0" err="1">
                <a:solidFill>
                  <a:srgbClr val="202122"/>
                </a:solidFill>
                <a:effectLst/>
                <a:latin typeface="Arial" panose="020B0604020202020204" pitchFamily="34" charset="0"/>
              </a:rPr>
              <a:t>Rittel</a:t>
            </a:r>
            <a:r>
              <a:rPr lang="en-US" b="0" i="0" dirty="0">
                <a:solidFill>
                  <a:srgbClr val="202122"/>
                </a:solidFill>
                <a:effectLst/>
                <a:latin typeface="Arial" panose="020B0604020202020204" pitchFamily="34" charset="0"/>
              </a:rPr>
              <a:t> and Webber 1973). </a:t>
            </a:r>
          </a:p>
          <a:p>
            <a:pPr>
              <a:buFont typeface="Arial" panose="020B0604020202020204" pitchFamily="34" charset="0"/>
              <a:buChar char="•"/>
            </a:pPr>
            <a:r>
              <a:rPr lang="en-US" dirty="0"/>
              <a:t>Such problems involve values, and solutions must involve politics.</a:t>
            </a:r>
          </a:p>
          <a:p>
            <a:pPr lvl="1">
              <a:buFont typeface="Arial" panose="020B0604020202020204" pitchFamily="34" charset="0"/>
              <a:buChar char="•"/>
            </a:pPr>
            <a:r>
              <a:rPr lang="en-US" dirty="0"/>
              <a:t>Should the gray wolf be restored to some or all of its historic range?</a:t>
            </a:r>
          </a:p>
          <a:p>
            <a:pPr lvl="1">
              <a:buFont typeface="Arial" panose="020B0604020202020204" pitchFamily="34" charset="0"/>
              <a:buChar char="•"/>
            </a:pPr>
            <a:r>
              <a:rPr lang="en-US" dirty="0"/>
              <a:t>Should barred owls be killed to protect spotted owls?</a:t>
            </a:r>
          </a:p>
          <a:p>
            <a:pPr lvl="1">
              <a:buFont typeface="Arial" panose="020B0604020202020204" pitchFamily="34" charset="0"/>
              <a:buChar char="•"/>
            </a:pPr>
            <a:r>
              <a:rPr lang="en-US" dirty="0"/>
              <a:t>Are hatchery salmon a substitute for wild salmon?</a:t>
            </a:r>
          </a:p>
          <a:p>
            <a:pPr>
              <a:buFont typeface="Arial" panose="020B0604020202020204" pitchFamily="34" charset="0"/>
              <a:buChar char="•"/>
            </a:pPr>
            <a:r>
              <a:rPr lang="en-US" dirty="0"/>
              <a:t>Science does not and cannot have all the answers. In fact, science is often used to justify very different conservation mindsets- exemplified in the distinction between: </a:t>
            </a:r>
          </a:p>
          <a:p>
            <a:pPr>
              <a:buFont typeface="Arial" panose="020B0604020202020204" pitchFamily="34" charset="0"/>
              <a:buChar char="•"/>
            </a:pPr>
            <a:r>
              <a:rPr lang="en-US" dirty="0"/>
              <a:t>“Sound science” principle vs precautionary principle?</a:t>
            </a:r>
          </a:p>
          <a:p>
            <a:pPr lvl="1">
              <a:buFont typeface="Arial" panose="020B0604020202020204" pitchFamily="34" charset="0"/>
              <a:buChar char="•"/>
            </a:pPr>
            <a:r>
              <a:rPr lang="en-US" dirty="0"/>
              <a:t>Science can be used to forestall regulations or </a:t>
            </a:r>
          </a:p>
          <a:p>
            <a:pPr lvl="1">
              <a:buFont typeface="Arial" panose="020B0604020202020204" pitchFamily="34" charset="0"/>
              <a:buChar char="•"/>
            </a:pPr>
            <a:r>
              <a:rPr lang="en-US" dirty="0"/>
              <a:t>To quantify risk and uncertainty</a:t>
            </a:r>
          </a:p>
          <a:p>
            <a:pPr lvl="0">
              <a:buFont typeface="Arial" panose="020B0604020202020204" pitchFamily="34" charset="0"/>
              <a:buChar char="•"/>
            </a:pPr>
            <a:r>
              <a:rPr lang="en-US" dirty="0"/>
              <a:t>It comes down to the fact that science is a tool for decisions, but it can not make the decisions! Politics must play out, from the local level to the national level to determine a final answer.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345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ad0f5e28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ad0f5e28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So, we have established the best available science mandate,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a:t>
            </a:r>
            <a:r>
              <a:rPr lang="en-US" b="1" dirty="0"/>
              <a:t>Species Status Assessment</a:t>
            </a:r>
            <a:r>
              <a:rPr lang="en-US" dirty="0"/>
              <a:t>, or </a:t>
            </a:r>
            <a:r>
              <a:rPr lang="en-US" b="1" dirty="0"/>
              <a:t>SSA</a:t>
            </a:r>
            <a:r>
              <a:rPr lang="en-US" dirty="0"/>
              <a:t>, is a systematic approach used to provide scientific basis to inform listing decision,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Verdana" panose="020B0604030504040204" pitchFamily="34" charset="0"/>
              </a:rPr>
              <a:t>An SSA typically provides the scientific grounding for (or against) listing a species under the ESA, designating critical habitat, and planning for recovery.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 dirty="0"/>
              <a:t>SSA is empirical: the listing decision itself is normative judgement and often involves political considerations- but the SSA process is intended to reflect the best available science. </a:t>
            </a:r>
            <a:endParaRPr lang="en-US" b="0" i="0" dirty="0">
              <a:solidFill>
                <a:srgbClr val="000000"/>
              </a:solidFill>
              <a:effectLst/>
              <a:latin typeface="Verdana" panose="020B0604030504040204" pitchFamily="34" charset="0"/>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Verdana" panose="020B0604030504040204" pitchFamily="34" charset="0"/>
              </a:rPr>
              <a:t>An SSA also guides recovery planning for species that are determined to be warranted for federal protections.</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SSA paradigm, which has emerged as central to scientific decision making for endangered species management in the US over the last 10 years, relies heavily on the three Rs of conservation biology: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Verdana" panose="020B0604030504040204" pitchFamily="34" charset="0"/>
              </a:rPr>
              <a:t>resiliency, redundancy and representation.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Verdana" panose="020B0604030504040204" pitchFamily="34" charset="0"/>
              </a:rPr>
              <a:t>Resiliency refers to the ability of populations to withstand natural environmental variability.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Verdana" panose="020B0604030504040204" pitchFamily="34" charset="0"/>
              </a:rPr>
              <a:t>Redundancy represents an assessment of the ability of a species to recover from catastrophic loss of populations.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Verdana" panose="020B0604030504040204" pitchFamily="34" charset="0"/>
              </a:rPr>
              <a:t>Representation generally represents the ability of a species to adapt to long term changes in the environment (this often is interpreted to mean, we need to preserve genetic diversity across the range.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729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Bowman's Hill Lecture Series, Summer 2025</a:t>
            </a:r>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Bowman's Hill Lecture Series, Summer 2025</a:t>
            </a:r>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7874DD3-FA67-41CE-BA69-C5D6802F7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61" y="1374611"/>
            <a:ext cx="7411902" cy="40209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77E072-B5FD-4750-9CF7-4376F56A4B61}"/>
              </a:ext>
            </a:extLst>
          </p:cNvPr>
          <p:cNvSpPr>
            <a:spLocks noGrp="1"/>
          </p:cNvSpPr>
          <p:nvPr>
            <p:ph type="title"/>
          </p:nvPr>
        </p:nvSpPr>
        <p:spPr>
          <a:xfrm>
            <a:off x="631961" y="365126"/>
            <a:ext cx="11008165" cy="641246"/>
          </a:xfrm>
        </p:spPr>
        <p:txBody>
          <a:bodyPr>
            <a:noAutofit/>
          </a:bodyPr>
          <a:lstStyle/>
          <a:p>
            <a:r>
              <a:rPr lang="en-US" sz="3600" b="1" dirty="0"/>
              <a:t>Gopher tortoise: a keystone of the American Southeast</a:t>
            </a:r>
          </a:p>
        </p:txBody>
      </p:sp>
      <p:pic>
        <p:nvPicPr>
          <p:cNvPr id="4" name="Google Shape;91;p13">
            <a:extLst>
              <a:ext uri="{FF2B5EF4-FFF2-40B4-BE49-F238E27FC236}">
                <a16:creationId xmlns:a16="http://schemas.microsoft.com/office/drawing/2014/main" id="{597EA312-F205-45A0-B494-A3F276F13846}"/>
              </a:ext>
            </a:extLst>
          </p:cNvPr>
          <p:cNvPicPr preferRelativeResize="0"/>
          <p:nvPr/>
        </p:nvPicPr>
        <p:blipFill>
          <a:blip r:embed="rId4" cstate="print">
            <a:alphaModFix/>
            <a:extLst>
              <a:ext uri="{28A0092B-C50C-407E-A947-70E740481C1C}">
                <a14:useLocalDpi xmlns:a14="http://schemas.microsoft.com/office/drawing/2010/main" val="0"/>
              </a:ext>
            </a:extLst>
          </a:blip>
          <a:stretch>
            <a:fillRect/>
          </a:stretch>
        </p:blipFill>
        <p:spPr>
          <a:xfrm>
            <a:off x="7438769" y="1226327"/>
            <a:ext cx="4291270" cy="2690189"/>
          </a:xfrm>
          <a:prstGeom prst="rect">
            <a:avLst/>
          </a:prstGeom>
          <a:noFill/>
          <a:ln>
            <a:noFill/>
          </a:ln>
        </p:spPr>
      </p:pic>
      <p:pic>
        <p:nvPicPr>
          <p:cNvPr id="1026" name="Picture 2">
            <a:extLst>
              <a:ext uri="{FF2B5EF4-FFF2-40B4-BE49-F238E27FC236}">
                <a16:creationId xmlns:a16="http://schemas.microsoft.com/office/drawing/2014/main" id="{0BC398F7-FC19-4F15-9E43-424F69D8E9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2" y="4104727"/>
            <a:ext cx="4151194" cy="2085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FD1D34-0704-4B04-B861-5447CEF8D55E}"/>
              </a:ext>
            </a:extLst>
          </p:cNvPr>
          <p:cNvSpPr txBox="1"/>
          <p:nvPr/>
        </p:nvSpPr>
        <p:spPr>
          <a:xfrm>
            <a:off x="420931" y="6158677"/>
            <a:ext cx="6093618" cy="307777"/>
          </a:xfrm>
          <a:prstGeom prst="rect">
            <a:avLst/>
          </a:prstGeom>
          <a:noFill/>
        </p:spPr>
        <p:txBody>
          <a:bodyPr wrap="square">
            <a:spAutoFit/>
          </a:bodyPr>
          <a:lstStyle/>
          <a:p>
            <a:r>
              <a:rPr lang="en-US" dirty="0"/>
              <a:t>https://commons.wikimedia.org/</a:t>
            </a:r>
          </a:p>
        </p:txBody>
      </p:sp>
      <p:sp>
        <p:nvSpPr>
          <p:cNvPr id="9" name="TextBox 8">
            <a:extLst>
              <a:ext uri="{FF2B5EF4-FFF2-40B4-BE49-F238E27FC236}">
                <a16:creationId xmlns:a16="http://schemas.microsoft.com/office/drawing/2014/main" id="{5F131450-DB84-442C-B362-BFA56F1F6547}"/>
              </a:ext>
            </a:extLst>
          </p:cNvPr>
          <p:cNvSpPr txBox="1"/>
          <p:nvPr/>
        </p:nvSpPr>
        <p:spPr>
          <a:xfrm>
            <a:off x="9142810" y="3916516"/>
            <a:ext cx="3049190" cy="307777"/>
          </a:xfrm>
          <a:prstGeom prst="rect">
            <a:avLst/>
          </a:prstGeom>
          <a:noFill/>
        </p:spPr>
        <p:txBody>
          <a:bodyPr wrap="square">
            <a:spAutoFit/>
          </a:bodyPr>
          <a:lstStyle/>
          <a:p>
            <a:r>
              <a:rPr lang="en-US" dirty="0"/>
              <a:t>https://commons.wikimedia.org/</a:t>
            </a:r>
          </a:p>
        </p:txBody>
      </p:sp>
      <p:sp>
        <p:nvSpPr>
          <p:cNvPr id="11" name="TextBox 10">
            <a:extLst>
              <a:ext uri="{FF2B5EF4-FFF2-40B4-BE49-F238E27FC236}">
                <a16:creationId xmlns:a16="http://schemas.microsoft.com/office/drawing/2014/main" id="{5CCB5239-9577-4691-B958-DDFF5ADDB0D3}"/>
              </a:ext>
            </a:extLst>
          </p:cNvPr>
          <p:cNvSpPr txBox="1"/>
          <p:nvPr/>
        </p:nvSpPr>
        <p:spPr>
          <a:xfrm>
            <a:off x="5504934" y="5543852"/>
            <a:ext cx="3049190" cy="307777"/>
          </a:xfrm>
          <a:prstGeom prst="rect">
            <a:avLst/>
          </a:prstGeom>
          <a:noFill/>
        </p:spPr>
        <p:txBody>
          <a:bodyPr wrap="square">
            <a:spAutoFit/>
          </a:bodyPr>
          <a:lstStyle/>
          <a:p>
            <a:r>
              <a:rPr lang="en-US" dirty="0"/>
              <a:t>https://commons.wikimedia.org/</a:t>
            </a:r>
          </a:p>
        </p:txBody>
      </p:sp>
      <p:pic>
        <p:nvPicPr>
          <p:cNvPr id="10" name="Picture 9">
            <a:extLst>
              <a:ext uri="{FF2B5EF4-FFF2-40B4-BE49-F238E27FC236}">
                <a16:creationId xmlns:a16="http://schemas.microsoft.com/office/drawing/2014/main" id="{7AF0AFEB-EDC4-4860-BDB9-4739D5BB36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7598" y="5175613"/>
            <a:ext cx="7192529" cy="1303825"/>
          </a:xfrm>
          <a:prstGeom prst="rect">
            <a:avLst/>
          </a:prstGeom>
        </p:spPr>
      </p:pic>
    </p:spTree>
    <p:extLst>
      <p:ext uri="{BB962C8B-B14F-4D97-AF65-F5344CB8AC3E}">
        <p14:creationId xmlns:p14="http://schemas.microsoft.com/office/powerpoint/2010/main" val="35999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448F-8EE9-4090-ACAD-8BD667FF65A6}"/>
              </a:ext>
            </a:extLst>
          </p:cNvPr>
          <p:cNvSpPr>
            <a:spLocks noGrp="1"/>
          </p:cNvSpPr>
          <p:nvPr>
            <p:ph type="title"/>
          </p:nvPr>
        </p:nvSpPr>
        <p:spPr/>
        <p:txBody>
          <a:bodyPr/>
          <a:lstStyle/>
          <a:p>
            <a:r>
              <a:rPr lang="en-US" dirty="0"/>
              <a:t>Role of politics in endangered species conservation</a:t>
            </a:r>
          </a:p>
        </p:txBody>
      </p:sp>
      <p:sp>
        <p:nvSpPr>
          <p:cNvPr id="3" name="Text Placeholder 2">
            <a:extLst>
              <a:ext uri="{FF2B5EF4-FFF2-40B4-BE49-F238E27FC236}">
                <a16:creationId xmlns:a16="http://schemas.microsoft.com/office/drawing/2014/main" id="{740227E6-374F-45ED-8179-F76C5794DD9B}"/>
              </a:ext>
            </a:extLst>
          </p:cNvPr>
          <p:cNvSpPr>
            <a:spLocks noGrp="1"/>
          </p:cNvSpPr>
          <p:nvPr>
            <p:ph type="body" idx="1"/>
          </p:nvPr>
        </p:nvSpPr>
        <p:spPr/>
        <p:txBody>
          <a:bodyPr>
            <a:normAutofit lnSpcReduction="10000"/>
          </a:bodyPr>
          <a:lstStyle/>
          <a:p>
            <a:r>
              <a:rPr lang="en-US" dirty="0"/>
              <a:t>Conservation questions can be ‘wicked’. Such problems involve values, and solutions must involve politics.</a:t>
            </a:r>
          </a:p>
          <a:p>
            <a:pPr lvl="1"/>
            <a:r>
              <a:rPr lang="en-US" dirty="0"/>
              <a:t>Should the gray wolf be restored to some or all of its historic range?</a:t>
            </a:r>
          </a:p>
          <a:p>
            <a:pPr lvl="1"/>
            <a:r>
              <a:rPr lang="en-US" dirty="0"/>
              <a:t>Should barred owls be killed to protect spotted owls?</a:t>
            </a:r>
          </a:p>
          <a:p>
            <a:pPr lvl="1"/>
            <a:r>
              <a:rPr lang="en-US" dirty="0"/>
              <a:t>Are hatchery salmon a substitute for wild salmon?</a:t>
            </a:r>
          </a:p>
          <a:p>
            <a:r>
              <a:rPr lang="en-US" dirty="0"/>
              <a:t>Science does not and can not have all the answers</a:t>
            </a:r>
          </a:p>
          <a:p>
            <a:r>
              <a:rPr lang="en-US" dirty="0"/>
              <a:t>“Sound science” principle vs precautionary principle?</a:t>
            </a:r>
          </a:p>
          <a:p>
            <a:pPr lvl="1"/>
            <a:r>
              <a:rPr lang="en-US" dirty="0"/>
              <a:t>Science can be used to forestall regulations or to quantify risk and uncertainty</a:t>
            </a:r>
          </a:p>
          <a:p>
            <a:pPr marL="114300" indent="0">
              <a:buNone/>
            </a:pPr>
            <a:r>
              <a:rPr lang="en-US" dirty="0"/>
              <a:t> </a:t>
            </a:r>
          </a:p>
        </p:txBody>
      </p:sp>
    </p:spTree>
    <p:extLst>
      <p:ext uri="{BB962C8B-B14F-4D97-AF65-F5344CB8AC3E}">
        <p14:creationId xmlns:p14="http://schemas.microsoft.com/office/powerpoint/2010/main" val="26110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313753"/>
            <a:ext cx="11360800" cy="763600"/>
          </a:xfrm>
          <a:prstGeom prst="rect">
            <a:avLst/>
          </a:prstGeom>
        </p:spPr>
        <p:txBody>
          <a:bodyPr spcFirstLastPara="1" wrap="square" lIns="121900" tIns="121900" rIns="121900" bIns="121900" anchor="t" anchorCtr="0">
            <a:normAutofit fontScale="90000"/>
          </a:bodyPr>
          <a:lstStyle/>
          <a:p>
            <a:r>
              <a:rPr lang="en" dirty="0"/>
              <a:t>What is a USFWS Species Status Assessment (SSA)?</a:t>
            </a:r>
            <a:endParaRPr dirty="0"/>
          </a:p>
        </p:txBody>
      </p:sp>
      <p:sp>
        <p:nvSpPr>
          <p:cNvPr id="62" name="Google Shape;62;p14"/>
          <p:cNvSpPr txBox="1">
            <a:spLocks noGrp="1"/>
          </p:cNvSpPr>
          <p:nvPr>
            <p:ph type="body" idx="1"/>
          </p:nvPr>
        </p:nvSpPr>
        <p:spPr>
          <a:xfrm>
            <a:off x="415600" y="1536633"/>
            <a:ext cx="6856738" cy="4734800"/>
          </a:xfrm>
          <a:prstGeom prst="rect">
            <a:avLst/>
          </a:prstGeom>
        </p:spPr>
        <p:txBody>
          <a:bodyPr spcFirstLastPara="1" wrap="square" lIns="121900" tIns="121900" rIns="121900" bIns="121900" anchor="t" anchorCtr="0">
            <a:normAutofit/>
          </a:bodyPr>
          <a:lstStyle/>
          <a:p>
            <a:pPr marL="0" indent="0">
              <a:buSzPts val="1100"/>
              <a:buNone/>
            </a:pPr>
            <a:r>
              <a:rPr lang="en" dirty="0"/>
              <a:t>USFWS mandated to use “</a:t>
            </a:r>
            <a:r>
              <a:rPr lang="en" b="1" dirty="0"/>
              <a:t>best available science</a:t>
            </a:r>
            <a:r>
              <a:rPr lang="en" dirty="0"/>
              <a:t>” in species listings (and other decisions)</a:t>
            </a:r>
            <a:endParaRPr dirty="0"/>
          </a:p>
          <a:p>
            <a:pPr marL="0" indent="0">
              <a:spcBef>
                <a:spcPts val="1600"/>
              </a:spcBef>
              <a:spcAft>
                <a:spcPts val="1600"/>
              </a:spcAft>
              <a:buNone/>
            </a:pPr>
            <a:r>
              <a:rPr lang="en-US" dirty="0"/>
              <a:t>A </a:t>
            </a:r>
            <a:r>
              <a:rPr lang="en-US" b="1" dirty="0"/>
              <a:t>Species Status Assessment</a:t>
            </a:r>
            <a:r>
              <a:rPr lang="en-US" dirty="0"/>
              <a:t>, or </a:t>
            </a:r>
            <a:r>
              <a:rPr lang="en-US" b="1" dirty="0"/>
              <a:t>SSA</a:t>
            </a:r>
            <a:r>
              <a:rPr lang="en-US" dirty="0"/>
              <a:t>, provides scientific basis to inform listing decision and recovery plans</a:t>
            </a:r>
          </a:p>
          <a:p>
            <a:pPr marL="0" indent="0">
              <a:spcBef>
                <a:spcPts val="1600"/>
              </a:spcBef>
              <a:spcAft>
                <a:spcPts val="1600"/>
              </a:spcAft>
              <a:buNone/>
            </a:pPr>
            <a:r>
              <a:rPr lang="en-US" dirty="0"/>
              <a:t>Relies heavily on the “3 R’s of conservation”: </a:t>
            </a:r>
            <a:r>
              <a:rPr lang="en-US" b="1" dirty="0"/>
              <a:t>resiliency</a:t>
            </a:r>
            <a:r>
              <a:rPr lang="en-US" dirty="0"/>
              <a:t>, </a:t>
            </a:r>
            <a:r>
              <a:rPr lang="en-US" b="1" dirty="0"/>
              <a:t>redundancy</a:t>
            </a:r>
            <a:r>
              <a:rPr lang="en-US" dirty="0"/>
              <a:t>, and </a:t>
            </a:r>
            <a:r>
              <a:rPr lang="en-US" b="1" dirty="0"/>
              <a:t>representation</a:t>
            </a:r>
            <a:r>
              <a:rPr lang="en-US" dirty="0"/>
              <a:t>. </a:t>
            </a:r>
          </a:p>
          <a:p>
            <a:pPr marL="0" indent="0">
              <a:spcBef>
                <a:spcPts val="1600"/>
              </a:spcBef>
              <a:spcAft>
                <a:spcPts val="1600"/>
              </a:spcAft>
              <a:buNone/>
            </a:pPr>
            <a:endParaRPr dirty="0"/>
          </a:p>
        </p:txBody>
      </p:sp>
      <p:sp>
        <p:nvSpPr>
          <p:cNvPr id="63" name="Google Shape;63;p14"/>
          <p:cNvSpPr txBox="1"/>
          <p:nvPr/>
        </p:nvSpPr>
        <p:spPr>
          <a:xfrm>
            <a:off x="7981346" y="6249567"/>
            <a:ext cx="3945612" cy="699125"/>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b="1" i="1" dirty="0">
                <a:solidFill>
                  <a:schemeClr val="dk2"/>
                </a:solidFill>
              </a:rPr>
              <a:t>Smith et al. 2018 JFWM</a:t>
            </a:r>
            <a:endParaRPr sz="1200" dirty="0"/>
          </a:p>
        </p:txBody>
      </p:sp>
      <p:pic>
        <p:nvPicPr>
          <p:cNvPr id="3" name="Picture 2">
            <a:extLst>
              <a:ext uri="{FF2B5EF4-FFF2-40B4-BE49-F238E27FC236}">
                <a16:creationId xmlns:a16="http://schemas.microsoft.com/office/drawing/2014/main" id="{BA6AF839-70F0-4B3B-AECF-91B3BF6D4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183" y="1356967"/>
            <a:ext cx="4275217" cy="4737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15600" y="204767"/>
            <a:ext cx="11360800" cy="763600"/>
          </a:xfrm>
          <a:prstGeom prst="rect">
            <a:avLst/>
          </a:prstGeom>
        </p:spPr>
        <p:txBody>
          <a:bodyPr spcFirstLastPara="1" wrap="square" lIns="121900" tIns="121900" rIns="121900" bIns="121900" anchor="t" anchorCtr="0">
            <a:normAutofit fontScale="90000"/>
          </a:bodyPr>
          <a:lstStyle/>
          <a:p>
            <a:r>
              <a:rPr lang="en" dirty="0"/>
              <a:t>SSA objective: future conditions modeling to support ESA listing decision</a:t>
            </a:r>
            <a:endParaRPr dirty="0"/>
          </a:p>
        </p:txBody>
      </p:sp>
      <p:sp>
        <p:nvSpPr>
          <p:cNvPr id="69" name="Google Shape;69;p15"/>
          <p:cNvSpPr txBox="1">
            <a:spLocks noGrp="1"/>
          </p:cNvSpPr>
          <p:nvPr>
            <p:ph type="body" idx="1"/>
          </p:nvPr>
        </p:nvSpPr>
        <p:spPr>
          <a:xfrm>
            <a:off x="415600" y="1536633"/>
            <a:ext cx="11360800" cy="4734800"/>
          </a:xfrm>
          <a:prstGeom prst="rect">
            <a:avLst/>
          </a:prstGeom>
        </p:spPr>
        <p:txBody>
          <a:bodyPr spcFirstLastPara="1" wrap="square" lIns="121900" tIns="121900" rIns="121900" bIns="121900" anchor="t" anchorCtr="0">
            <a:normAutofit/>
          </a:bodyPr>
          <a:lstStyle/>
          <a:p>
            <a:pPr marL="0" indent="0">
              <a:spcBef>
                <a:spcPts val="1600"/>
              </a:spcBef>
              <a:buNone/>
            </a:pPr>
            <a:r>
              <a:rPr lang="en" dirty="0"/>
              <a:t>Goal: </a:t>
            </a:r>
          </a:p>
          <a:p>
            <a:pPr marL="0" indent="0">
              <a:spcBef>
                <a:spcPts val="1600"/>
              </a:spcBef>
              <a:buNone/>
            </a:pPr>
            <a:r>
              <a:rPr lang="en" sz="3600" dirty="0"/>
              <a:t>“</a:t>
            </a:r>
            <a:r>
              <a:rPr lang="en" sz="3600" i="1" dirty="0"/>
              <a:t>To analyze the available scientific information to estimate a particular species’ current condition and forecast the species’ future condition for ESA decisions</a:t>
            </a:r>
            <a:r>
              <a:rPr lang="en" sz="3600" dirty="0"/>
              <a:t>.”</a:t>
            </a:r>
            <a:endParaRPr sz="3600" dirty="0"/>
          </a:p>
          <a:p>
            <a:pPr marL="0" indent="0">
              <a:spcBef>
                <a:spcPts val="1600"/>
              </a:spcBef>
              <a:spcAft>
                <a:spcPts val="1600"/>
              </a:spcAft>
              <a:buNone/>
            </a:pPr>
            <a:endParaRPr lang="en" dirty="0"/>
          </a:p>
        </p:txBody>
      </p:sp>
      <p:sp>
        <p:nvSpPr>
          <p:cNvPr id="70" name="Google Shape;70;p15"/>
          <p:cNvSpPr txBox="1"/>
          <p:nvPr/>
        </p:nvSpPr>
        <p:spPr>
          <a:xfrm>
            <a:off x="7881333" y="6271502"/>
            <a:ext cx="399351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400" b="1" i="1" dirty="0">
                <a:solidFill>
                  <a:schemeClr val="dk2"/>
                </a:solidFill>
              </a:rPr>
              <a:t>Smith et al. 2018 JFWM</a:t>
            </a:r>
            <a:endParaRPr sz="186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38200" y="365125"/>
            <a:ext cx="10515600" cy="111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Population Viability Analysis (PVA)</a:t>
            </a:r>
            <a:endParaRPr/>
          </a:p>
        </p:txBody>
      </p:sp>
      <p:sp>
        <p:nvSpPr>
          <p:cNvPr id="98" name="Google Shape;98;p14"/>
          <p:cNvSpPr txBox="1">
            <a:spLocks noGrp="1"/>
          </p:cNvSpPr>
          <p:nvPr>
            <p:ph type="body" idx="1"/>
          </p:nvPr>
        </p:nvSpPr>
        <p:spPr>
          <a:xfrm>
            <a:off x="838200" y="1610125"/>
            <a:ext cx="3812700" cy="474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3200" i="1" dirty="0"/>
              <a:t>Core workhorse of conservation biology</a:t>
            </a:r>
          </a:p>
          <a:p>
            <a:pPr marL="0" lvl="0" indent="0" algn="l" rtl="0">
              <a:lnSpc>
                <a:spcPct val="90000"/>
              </a:lnSpc>
              <a:spcBef>
                <a:spcPts val="0"/>
              </a:spcBef>
              <a:spcAft>
                <a:spcPts val="0"/>
              </a:spcAft>
              <a:buNone/>
            </a:pPr>
            <a:endParaRPr i="1" dirty="0"/>
          </a:p>
          <a:p>
            <a:pPr>
              <a:spcBef>
                <a:spcPts val="0"/>
              </a:spcBef>
            </a:pPr>
            <a:r>
              <a:rPr lang="en-US" dirty="0"/>
              <a:t>Determine population status</a:t>
            </a:r>
          </a:p>
          <a:p>
            <a:pPr>
              <a:spcBef>
                <a:spcPts val="0"/>
              </a:spcBef>
            </a:pPr>
            <a:r>
              <a:rPr lang="en-US" dirty="0"/>
              <a:t>Assess future risks from climate change and habitat loss</a:t>
            </a:r>
            <a:endParaRPr dirty="0"/>
          </a:p>
          <a:p>
            <a:pPr>
              <a:spcBef>
                <a:spcPts val="0"/>
              </a:spcBef>
            </a:pPr>
            <a:r>
              <a:rPr lang="en-US" dirty="0"/>
              <a:t>Rank management alternatives</a:t>
            </a:r>
            <a:endParaRPr dirty="0"/>
          </a:p>
          <a:p>
            <a:pPr marL="0" lvl="0" indent="0" algn="l" rtl="0">
              <a:lnSpc>
                <a:spcPct val="90000"/>
              </a:lnSpc>
              <a:spcBef>
                <a:spcPts val="0"/>
              </a:spcBef>
              <a:spcAft>
                <a:spcPts val="0"/>
              </a:spcAft>
              <a:buNone/>
            </a:pPr>
            <a:endParaRPr dirty="0"/>
          </a:p>
        </p:txBody>
      </p:sp>
      <p:pic>
        <p:nvPicPr>
          <p:cNvPr id="99" name="Google Shape;99;p14"/>
          <p:cNvPicPr preferRelativeResize="0"/>
          <p:nvPr/>
        </p:nvPicPr>
        <p:blipFill rotWithShape="1">
          <a:blip r:embed="rId3" cstate="print">
            <a:alphaModFix/>
            <a:extLst>
              <a:ext uri="{28A0092B-C50C-407E-A947-70E740481C1C}">
                <a14:useLocalDpi xmlns:a14="http://schemas.microsoft.com/office/drawing/2010/main" val="0"/>
              </a:ext>
            </a:extLst>
          </a:blip>
          <a:srcRect t="13058"/>
          <a:stretch/>
        </p:blipFill>
        <p:spPr>
          <a:xfrm>
            <a:off x="4851062" y="1478125"/>
            <a:ext cx="6502737" cy="4523046"/>
          </a:xfrm>
          <a:prstGeom prst="rect">
            <a:avLst/>
          </a:prstGeom>
          <a:noFill/>
          <a:ln>
            <a:noFill/>
          </a:ln>
        </p:spPr>
      </p:pic>
      <p:sp>
        <p:nvSpPr>
          <p:cNvPr id="2" name="Footer Placeholder 1">
            <a:extLst>
              <a:ext uri="{FF2B5EF4-FFF2-40B4-BE49-F238E27FC236}">
                <a16:creationId xmlns:a16="http://schemas.microsoft.com/office/drawing/2014/main" id="{716A7F1F-BC14-409D-B1F3-C33CCCFF8B72}"/>
              </a:ext>
            </a:extLst>
          </p:cNvPr>
          <p:cNvSpPr>
            <a:spLocks noGrp="1"/>
          </p:cNvSpPr>
          <p:nvPr>
            <p:ph type="ftr" idx="11"/>
          </p:nvPr>
        </p:nvSpPr>
        <p:spPr>
          <a:xfrm>
            <a:off x="7980405" y="6358525"/>
            <a:ext cx="4114800" cy="365125"/>
          </a:xfrm>
        </p:spPr>
        <p:txBody>
          <a:bodyPr/>
          <a:lstStyle/>
          <a:p>
            <a:r>
              <a:rPr lang="en-US" dirty="0"/>
              <a:t>Bowman's Hill Lecture Series, Summer 2025</a:t>
            </a:r>
          </a:p>
        </p:txBody>
      </p:sp>
    </p:spTree>
    <p:extLst>
      <p:ext uri="{BB962C8B-B14F-4D97-AF65-F5344CB8AC3E}">
        <p14:creationId xmlns:p14="http://schemas.microsoft.com/office/powerpoint/2010/main" val="76607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DD4F-E742-405C-80F9-DADCACA61BF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9BC325D-E381-49A6-98D1-4A14423776FE}"/>
              </a:ext>
            </a:extLst>
          </p:cNvPr>
          <p:cNvSpPr>
            <a:spLocks noGrp="1"/>
          </p:cNvSpPr>
          <p:nvPr>
            <p:ph type="body" idx="1"/>
          </p:nvPr>
        </p:nvSpPr>
        <p:spPr/>
        <p:txBody>
          <a:bodyPr/>
          <a:lstStyle/>
          <a:p>
            <a:r>
              <a:rPr lang="en-US" dirty="0"/>
              <a:t>And now…</a:t>
            </a:r>
          </a:p>
          <a:p>
            <a:endParaRPr lang="en-US" dirty="0"/>
          </a:p>
          <a:p>
            <a:endParaRPr lang="en-US" dirty="0"/>
          </a:p>
          <a:p>
            <a:endParaRPr lang="en-US" dirty="0"/>
          </a:p>
          <a:p>
            <a:r>
              <a:rPr lang="en-US" dirty="0"/>
              <a:t>Back to the gopher tortoise!</a:t>
            </a:r>
          </a:p>
        </p:txBody>
      </p:sp>
      <p:pic>
        <p:nvPicPr>
          <p:cNvPr id="5" name="Google Shape;91;p13">
            <a:extLst>
              <a:ext uri="{FF2B5EF4-FFF2-40B4-BE49-F238E27FC236}">
                <a16:creationId xmlns:a16="http://schemas.microsoft.com/office/drawing/2014/main" id="{0A96D2EF-7851-414B-8041-A0A24882EC22}"/>
              </a:ext>
            </a:extLst>
          </p:cNvPr>
          <p:cNvPicPr preferRelativeResize="0"/>
          <p:nvPr/>
        </p:nvPicPr>
        <p:blipFill>
          <a:blip r:embed="rId2" cstate="print">
            <a:alphaModFix/>
            <a:extLst>
              <a:ext uri="{28A0092B-C50C-407E-A947-70E740481C1C}">
                <a14:useLocalDpi xmlns:a14="http://schemas.microsoft.com/office/drawing/2010/main" val="0"/>
              </a:ext>
            </a:extLst>
          </a:blip>
          <a:stretch>
            <a:fillRect/>
          </a:stretch>
        </p:blipFill>
        <p:spPr>
          <a:xfrm>
            <a:off x="6777494" y="2441076"/>
            <a:ext cx="3506803" cy="2241562"/>
          </a:xfrm>
          <a:prstGeom prst="rect">
            <a:avLst/>
          </a:prstGeom>
          <a:noFill/>
          <a:ln>
            <a:noFill/>
          </a:ln>
        </p:spPr>
      </p:pic>
    </p:spTree>
    <p:extLst>
      <p:ext uri="{BB962C8B-B14F-4D97-AF65-F5344CB8AC3E}">
        <p14:creationId xmlns:p14="http://schemas.microsoft.com/office/powerpoint/2010/main" val="320010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dirty="0"/>
              <a:t>PVA was used to help justify a “</a:t>
            </a:r>
            <a:r>
              <a:rPr lang="en" b="1" dirty="0"/>
              <a:t>not warranted</a:t>
            </a:r>
            <a:r>
              <a:rPr lang="en" dirty="0"/>
              <a:t>” finding in 2022 </a:t>
            </a:r>
            <a:endParaRPr dirty="0"/>
          </a:p>
        </p:txBody>
      </p:sp>
      <p:sp>
        <p:nvSpPr>
          <p:cNvPr id="76" name="Google Shape;76;p16"/>
          <p:cNvSpPr txBox="1">
            <a:spLocks noGrp="1"/>
          </p:cNvSpPr>
          <p:nvPr>
            <p:ph type="body" idx="1"/>
          </p:nvPr>
        </p:nvSpPr>
        <p:spPr>
          <a:xfrm>
            <a:off x="415600" y="2028825"/>
            <a:ext cx="11360800" cy="4063008"/>
          </a:xfrm>
          <a:prstGeom prst="rect">
            <a:avLst/>
          </a:prstGeom>
        </p:spPr>
        <p:txBody>
          <a:bodyPr spcFirstLastPara="1" wrap="square" lIns="121900" tIns="121900" rIns="121900" bIns="121900" anchor="t" anchorCtr="0">
            <a:normAutofit lnSpcReduction="10000"/>
          </a:bodyPr>
          <a:lstStyle/>
          <a:p>
            <a:pPr marL="0" indent="0">
              <a:buNone/>
            </a:pPr>
            <a:r>
              <a:rPr lang="en" sz="2708" dirty="0">
                <a:latin typeface="Times New Roman"/>
                <a:ea typeface="Times New Roman"/>
                <a:cs typeface="Times New Roman"/>
                <a:sym typeface="Times New Roman"/>
              </a:rPr>
              <a:t>“Of the individuals … and populations modeled, projections among scenarios for 80 years in the future suggested the presence of 47,202–50,846 individuals (adult females) among 188–198 local populations within 106–114 landscape populations.”  (USFWS 2022 p 61859).</a:t>
            </a:r>
            <a:endParaRPr sz="2708" dirty="0">
              <a:latin typeface="Times New Roman"/>
              <a:ea typeface="Times New Roman"/>
              <a:cs typeface="Times New Roman"/>
              <a:sym typeface="Times New Roman"/>
            </a:endParaRPr>
          </a:p>
          <a:p>
            <a:pPr marL="0" indent="0">
              <a:spcBef>
                <a:spcPts val="1600"/>
              </a:spcBef>
              <a:buNone/>
            </a:pPr>
            <a:endParaRPr sz="2708" dirty="0">
              <a:latin typeface="Times New Roman"/>
              <a:ea typeface="Times New Roman"/>
              <a:cs typeface="Times New Roman"/>
              <a:sym typeface="Times New Roman"/>
            </a:endParaRPr>
          </a:p>
          <a:p>
            <a:pPr marL="0" indent="0">
              <a:spcBef>
                <a:spcPts val="1600"/>
              </a:spcBef>
              <a:spcAft>
                <a:spcPts val="1600"/>
              </a:spcAft>
              <a:buNone/>
            </a:pPr>
            <a:r>
              <a:rPr lang="en" sz="2841" dirty="0">
                <a:latin typeface="Times New Roman"/>
                <a:ea typeface="Times New Roman"/>
                <a:cs typeface="Times New Roman"/>
                <a:sym typeface="Times New Roman"/>
              </a:rPr>
              <a:t>“...the future condition of the species with relatively large numbers of individuals and populations suggests </a:t>
            </a:r>
            <a:r>
              <a:rPr lang="en" sz="2841" b="1" dirty="0">
                <a:latin typeface="Times New Roman"/>
                <a:ea typeface="Times New Roman"/>
                <a:cs typeface="Times New Roman"/>
                <a:sym typeface="Times New Roman"/>
              </a:rPr>
              <a:t>resiliency</a:t>
            </a:r>
            <a:r>
              <a:rPr lang="en" sz="2841" dirty="0">
                <a:latin typeface="Times New Roman"/>
                <a:ea typeface="Times New Roman"/>
                <a:cs typeface="Times New Roman"/>
                <a:sym typeface="Times New Roman"/>
              </a:rPr>
              <a:t> to withstand stochastic environmental and demographic change, and </a:t>
            </a:r>
            <a:r>
              <a:rPr lang="en" sz="2841" b="1" dirty="0">
                <a:latin typeface="Times New Roman"/>
                <a:ea typeface="Times New Roman"/>
                <a:cs typeface="Times New Roman"/>
                <a:sym typeface="Times New Roman"/>
              </a:rPr>
              <a:t>redundancy</a:t>
            </a:r>
            <a:r>
              <a:rPr lang="en" sz="2841" dirty="0">
                <a:latin typeface="Times New Roman"/>
                <a:ea typeface="Times New Roman"/>
                <a:cs typeface="Times New Roman"/>
                <a:sym typeface="Times New Roman"/>
              </a:rPr>
              <a:t> to buffer from future catastrophic events.” (USFWS 2022 p 61859).</a:t>
            </a:r>
            <a:endParaRPr sz="16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600" y="107693"/>
            <a:ext cx="11360800" cy="649545"/>
          </a:xfrm>
          <a:prstGeom prst="rect">
            <a:avLst/>
          </a:prstGeom>
        </p:spPr>
        <p:txBody>
          <a:bodyPr spcFirstLastPara="1" wrap="square" lIns="121900" tIns="121900" rIns="121900" bIns="121900" anchor="t" anchorCtr="0">
            <a:normAutofit fontScale="90000"/>
          </a:bodyPr>
          <a:lstStyle/>
          <a:p>
            <a:r>
              <a:rPr lang="en" dirty="0"/>
              <a:t>Predictions from gopher tortoise SSA model</a:t>
            </a:r>
            <a:endParaRPr dirty="0"/>
          </a:p>
        </p:txBody>
      </p:sp>
      <p:pic>
        <p:nvPicPr>
          <p:cNvPr id="3" name="Picture 2">
            <a:extLst>
              <a:ext uri="{FF2B5EF4-FFF2-40B4-BE49-F238E27FC236}">
                <a16:creationId xmlns:a16="http://schemas.microsoft.com/office/drawing/2014/main" id="{0FB03B61-C347-4E15-9192-E285DBA9764E}"/>
              </a:ext>
            </a:extLst>
          </p:cNvPr>
          <p:cNvPicPr>
            <a:picLocks noChangeAspect="1"/>
          </p:cNvPicPr>
          <p:nvPr/>
        </p:nvPicPr>
        <p:blipFill rotWithShape="1">
          <a:blip r:embed="rId3">
            <a:extLst>
              <a:ext uri="{28A0092B-C50C-407E-A947-70E740481C1C}">
                <a14:useLocalDpi xmlns:a14="http://schemas.microsoft.com/office/drawing/2010/main" val="0"/>
              </a:ext>
            </a:extLst>
          </a:blip>
          <a:srcRect r="49847"/>
          <a:stretch/>
        </p:blipFill>
        <p:spPr>
          <a:xfrm>
            <a:off x="376948" y="2014055"/>
            <a:ext cx="4465200" cy="4178515"/>
          </a:xfrm>
          <a:prstGeom prst="rect">
            <a:avLst/>
          </a:prstGeom>
        </p:spPr>
      </p:pic>
      <p:sp>
        <p:nvSpPr>
          <p:cNvPr id="4" name="TextBox 3">
            <a:extLst>
              <a:ext uri="{FF2B5EF4-FFF2-40B4-BE49-F238E27FC236}">
                <a16:creationId xmlns:a16="http://schemas.microsoft.com/office/drawing/2014/main" id="{EAC61DBD-A7B7-4BD7-ADD6-E4A8B20A1264}"/>
              </a:ext>
            </a:extLst>
          </p:cNvPr>
          <p:cNvSpPr txBox="1"/>
          <p:nvPr/>
        </p:nvSpPr>
        <p:spPr>
          <a:xfrm>
            <a:off x="642938" y="814759"/>
            <a:ext cx="5086350" cy="193899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2400">
                <a:solidFill>
                  <a:schemeClr val="dk2"/>
                </a:solidFill>
              </a:defRPr>
            </a:lvl1pPr>
          </a:lstStyle>
          <a:p>
            <a:r>
              <a:rPr lang="en-US" b="1" dirty="0"/>
              <a:t>Current</a:t>
            </a:r>
            <a:r>
              <a:rPr lang="en-US" dirty="0"/>
              <a:t> </a:t>
            </a:r>
            <a:r>
              <a:rPr lang="en-US" dirty="0" err="1"/>
              <a:t>rangewide</a:t>
            </a:r>
            <a:r>
              <a:rPr lang="en-US" dirty="0"/>
              <a:t> population: </a:t>
            </a:r>
            <a:r>
              <a:rPr lang="en" dirty="0"/>
              <a:t>~70,000 females, ~600 pops,    ~250 metapopulations </a:t>
            </a:r>
            <a:r>
              <a:rPr lang="en-US" dirty="0"/>
              <a:t> </a:t>
            </a:r>
          </a:p>
        </p:txBody>
      </p:sp>
      <p:pic>
        <p:nvPicPr>
          <p:cNvPr id="12" name="Picture 11">
            <a:extLst>
              <a:ext uri="{FF2B5EF4-FFF2-40B4-BE49-F238E27FC236}">
                <a16:creationId xmlns:a16="http://schemas.microsoft.com/office/drawing/2014/main" id="{81703635-B88D-4CEA-933F-6F2CE3968BE4}"/>
              </a:ext>
            </a:extLst>
          </p:cNvPr>
          <p:cNvPicPr>
            <a:picLocks noChangeAspect="1"/>
          </p:cNvPicPr>
          <p:nvPr/>
        </p:nvPicPr>
        <p:blipFill rotWithShape="1">
          <a:blip r:embed="rId3">
            <a:extLst>
              <a:ext uri="{28A0092B-C50C-407E-A947-70E740481C1C}">
                <a14:useLocalDpi xmlns:a14="http://schemas.microsoft.com/office/drawing/2010/main" val="0"/>
              </a:ext>
            </a:extLst>
          </a:blip>
          <a:srcRect l="49847"/>
          <a:stretch/>
        </p:blipFill>
        <p:spPr>
          <a:xfrm>
            <a:off x="7458104" y="2014055"/>
            <a:ext cx="4465200" cy="4178515"/>
          </a:xfrm>
          <a:prstGeom prst="rect">
            <a:avLst/>
          </a:prstGeom>
        </p:spPr>
      </p:pic>
      <p:sp>
        <p:nvSpPr>
          <p:cNvPr id="13" name="TextBox 12">
            <a:extLst>
              <a:ext uri="{FF2B5EF4-FFF2-40B4-BE49-F238E27FC236}">
                <a16:creationId xmlns:a16="http://schemas.microsoft.com/office/drawing/2014/main" id="{9BD71082-868C-4BF2-86BE-D67AC97F6267}"/>
              </a:ext>
            </a:extLst>
          </p:cNvPr>
          <p:cNvSpPr txBox="1"/>
          <p:nvPr/>
        </p:nvSpPr>
        <p:spPr>
          <a:xfrm>
            <a:off x="7258049" y="814759"/>
            <a:ext cx="5257829" cy="101404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a:defRPr sz="2400">
                <a:solidFill>
                  <a:schemeClr val="dk2"/>
                </a:solidFill>
              </a:defRPr>
            </a:lvl1pPr>
          </a:lstStyle>
          <a:p>
            <a:r>
              <a:rPr lang="en-US" b="1" dirty="0"/>
              <a:t>Projected</a:t>
            </a:r>
            <a:r>
              <a:rPr lang="en-US" dirty="0"/>
              <a:t> at year 2100:         </a:t>
            </a:r>
            <a:r>
              <a:rPr lang="en" dirty="0"/>
              <a:t>~47,000 females</a:t>
            </a:r>
            <a:r>
              <a:rPr lang="en-US" dirty="0"/>
              <a:t>, ~200 pops,     ~100 metapopulations</a:t>
            </a:r>
          </a:p>
        </p:txBody>
      </p:sp>
      <p:sp>
        <p:nvSpPr>
          <p:cNvPr id="9" name="Google Shape;85;p17">
            <a:extLst>
              <a:ext uri="{FF2B5EF4-FFF2-40B4-BE49-F238E27FC236}">
                <a16:creationId xmlns:a16="http://schemas.microsoft.com/office/drawing/2014/main" id="{AA2FB334-E34B-4585-81B7-A93DF1FAA5CA}"/>
              </a:ext>
            </a:extLst>
          </p:cNvPr>
          <p:cNvSpPr txBox="1"/>
          <p:nvPr/>
        </p:nvSpPr>
        <p:spPr>
          <a:xfrm>
            <a:off x="5287617" y="6306367"/>
            <a:ext cx="6990083"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USFWS 2021. Gopher Tortoise Species Status Assessment</a:t>
            </a:r>
            <a:endParaRPr sz="1733"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dirty="0"/>
              <a:t>PVA model</a:t>
            </a:r>
            <a:endParaRPr dirty="0"/>
          </a:p>
        </p:txBody>
      </p:sp>
      <p:sp>
        <p:nvSpPr>
          <p:cNvPr id="92" name="Google Shape;92;p18"/>
          <p:cNvSpPr txBox="1">
            <a:spLocks noGrp="1"/>
          </p:cNvSpPr>
          <p:nvPr>
            <p:ph type="body" idx="1"/>
          </p:nvPr>
        </p:nvSpPr>
        <p:spPr>
          <a:xfrm>
            <a:off x="415600" y="1536633"/>
            <a:ext cx="5980800" cy="5129600"/>
          </a:xfrm>
          <a:prstGeom prst="rect">
            <a:avLst/>
          </a:prstGeom>
        </p:spPr>
        <p:txBody>
          <a:bodyPr spcFirstLastPara="1" wrap="square" lIns="121900" tIns="121900" rIns="121900" bIns="121900" anchor="t" anchorCtr="0">
            <a:normAutofit/>
          </a:bodyPr>
          <a:lstStyle/>
          <a:p>
            <a:pPr marL="0" indent="0">
              <a:spcBef>
                <a:spcPts val="1600"/>
              </a:spcBef>
              <a:buNone/>
            </a:pPr>
            <a:r>
              <a:rPr lang="en" dirty="0"/>
              <a:t>Timeline: 2020 to 2100 (80 years)</a:t>
            </a:r>
            <a:endParaRPr dirty="0"/>
          </a:p>
          <a:p>
            <a:pPr marL="0" indent="0">
              <a:spcBef>
                <a:spcPts val="1600"/>
              </a:spcBef>
              <a:buNone/>
            </a:pPr>
            <a:r>
              <a:rPr lang="en" dirty="0"/>
              <a:t>Initial data: ~600 populations; ~70k females</a:t>
            </a:r>
            <a:endParaRPr dirty="0"/>
          </a:p>
          <a:p>
            <a:pPr marL="0" indent="0">
              <a:spcBef>
                <a:spcPts val="1600"/>
              </a:spcBef>
              <a:buNone/>
            </a:pPr>
            <a:r>
              <a:rPr lang="en" dirty="0"/>
              <a:t>Two stages: juvenile, adult </a:t>
            </a:r>
            <a:endParaRPr dirty="0"/>
          </a:p>
          <a:p>
            <a:pPr marL="0" indent="0">
              <a:spcBef>
                <a:spcPts val="1600"/>
              </a:spcBef>
              <a:buNone/>
            </a:pPr>
            <a:endParaRPr dirty="0"/>
          </a:p>
          <a:p>
            <a:pPr marL="0" indent="0">
              <a:spcBef>
                <a:spcPts val="1600"/>
              </a:spcBef>
              <a:spcAft>
                <a:spcPts val="1600"/>
              </a:spcAft>
              <a:buNone/>
            </a:pPr>
            <a:endParaRPr dirty="0"/>
          </a:p>
        </p:txBody>
      </p:sp>
      <p:pic>
        <p:nvPicPr>
          <p:cNvPr id="94" name="Google Shape;94;p1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934201" y="2489200"/>
            <a:ext cx="4444302" cy="1603869"/>
          </a:xfrm>
          <a:prstGeom prst="rect">
            <a:avLst/>
          </a:prstGeom>
          <a:noFill/>
          <a:ln>
            <a:noFill/>
          </a:ln>
        </p:spPr>
      </p:pic>
      <p:sp>
        <p:nvSpPr>
          <p:cNvPr id="6" name="Google Shape;85;p17">
            <a:extLst>
              <a:ext uri="{FF2B5EF4-FFF2-40B4-BE49-F238E27FC236}">
                <a16:creationId xmlns:a16="http://schemas.microsoft.com/office/drawing/2014/main" id="{C6DB7398-EFB3-48BD-9B3B-DB3FF255025D}"/>
              </a:ext>
            </a:extLst>
          </p:cNvPr>
          <p:cNvSpPr txBox="1"/>
          <p:nvPr/>
        </p:nvSpPr>
        <p:spPr>
          <a:xfrm>
            <a:off x="5287617" y="6306367"/>
            <a:ext cx="6990083"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USFWS 2021. Gopher Tortoise Species Status Assessment</a:t>
            </a:r>
            <a:endParaRPr sz="1733"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dirty="0"/>
              <a:t>SSA PVA model</a:t>
            </a:r>
            <a:endParaRPr dirty="0"/>
          </a:p>
        </p:txBody>
      </p:sp>
      <p:sp>
        <p:nvSpPr>
          <p:cNvPr id="100" name="Google Shape;100;p19"/>
          <p:cNvSpPr txBox="1">
            <a:spLocks noGrp="1"/>
          </p:cNvSpPr>
          <p:nvPr>
            <p:ph type="body" idx="1"/>
          </p:nvPr>
        </p:nvSpPr>
        <p:spPr>
          <a:xfrm>
            <a:off x="415600" y="1536633"/>
            <a:ext cx="5980800" cy="5129600"/>
          </a:xfrm>
          <a:prstGeom prst="rect">
            <a:avLst/>
          </a:prstGeom>
        </p:spPr>
        <p:txBody>
          <a:bodyPr spcFirstLastPara="1" wrap="square" lIns="121900" tIns="121900" rIns="121900" bIns="121900" anchor="t" anchorCtr="0">
            <a:normAutofit/>
          </a:bodyPr>
          <a:lstStyle/>
          <a:p>
            <a:pPr marL="0" indent="0">
              <a:spcBef>
                <a:spcPts val="1600"/>
              </a:spcBef>
              <a:buNone/>
            </a:pPr>
            <a:r>
              <a:rPr lang="en" dirty="0"/>
              <a:t>Timeline: 2020 to 2100 (80 years)</a:t>
            </a:r>
            <a:endParaRPr dirty="0"/>
          </a:p>
          <a:p>
            <a:pPr marL="0" indent="0">
              <a:spcBef>
                <a:spcPts val="1600"/>
              </a:spcBef>
              <a:buNone/>
            </a:pPr>
            <a:r>
              <a:rPr lang="en" dirty="0"/>
              <a:t>Initial data: ~600 populations; ~70k females</a:t>
            </a:r>
            <a:endParaRPr dirty="0"/>
          </a:p>
          <a:p>
            <a:pPr marL="0" indent="0">
              <a:spcBef>
                <a:spcPts val="1600"/>
              </a:spcBef>
              <a:buNone/>
            </a:pPr>
            <a:r>
              <a:rPr lang="en" dirty="0"/>
              <a:t>Two stages: juvenile, adult </a:t>
            </a:r>
            <a:endParaRPr dirty="0"/>
          </a:p>
          <a:p>
            <a:pPr marL="0" indent="0">
              <a:spcBef>
                <a:spcPts val="1600"/>
              </a:spcBef>
              <a:buNone/>
            </a:pPr>
            <a:r>
              <a:rPr lang="en" dirty="0"/>
              <a:t>Dynamics: reproduction, survival, maturation, immigration</a:t>
            </a:r>
            <a:endParaRPr dirty="0"/>
          </a:p>
          <a:p>
            <a:pPr marL="0" indent="0">
              <a:spcBef>
                <a:spcPts val="1600"/>
              </a:spcBef>
              <a:spcAft>
                <a:spcPts val="1600"/>
              </a:spcAft>
              <a:buNone/>
            </a:pPr>
            <a:r>
              <a:rPr lang="en" dirty="0"/>
              <a:t>Threats: Climate warming, Urbanization, Prescribed fire, Sea-level rise</a:t>
            </a:r>
            <a:endParaRPr dirty="0"/>
          </a:p>
        </p:txBody>
      </p:sp>
      <p:pic>
        <p:nvPicPr>
          <p:cNvPr id="101" name="Google Shape;101;p1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599601" y="1560167"/>
            <a:ext cx="5389201" cy="4115829"/>
          </a:xfrm>
          <a:prstGeom prst="rect">
            <a:avLst/>
          </a:prstGeom>
          <a:noFill/>
          <a:ln>
            <a:noFill/>
          </a:ln>
        </p:spPr>
      </p:pic>
      <p:sp>
        <p:nvSpPr>
          <p:cNvPr id="102" name="Google Shape;102;p19"/>
          <p:cNvSpPr txBox="1"/>
          <p:nvPr/>
        </p:nvSpPr>
        <p:spPr>
          <a:xfrm>
            <a:off x="8255000" y="1784868"/>
            <a:ext cx="2231200" cy="615513"/>
          </a:xfrm>
          <a:prstGeom prst="rect">
            <a:avLst/>
          </a:prstGeom>
          <a:noFill/>
          <a:ln>
            <a:noFill/>
          </a:ln>
        </p:spPr>
        <p:txBody>
          <a:bodyPr spcFirstLastPara="1" wrap="square" lIns="121900" tIns="121900" rIns="121900" bIns="121900" anchor="t" anchorCtr="0">
            <a:spAutoFit/>
          </a:bodyPr>
          <a:lstStyle/>
          <a:p>
            <a:r>
              <a:rPr lang="en" sz="2400" dirty="0">
                <a:solidFill>
                  <a:schemeClr val="dk2"/>
                </a:solidFill>
              </a:rPr>
              <a:t>Reproduction</a:t>
            </a:r>
            <a:endParaRPr sz="2400" dirty="0">
              <a:solidFill>
                <a:schemeClr val="dk2"/>
              </a:solidFill>
            </a:endParaRPr>
          </a:p>
        </p:txBody>
      </p:sp>
      <p:sp>
        <p:nvSpPr>
          <p:cNvPr id="103" name="Google Shape;103;p19"/>
          <p:cNvSpPr txBox="1"/>
          <p:nvPr/>
        </p:nvSpPr>
        <p:spPr>
          <a:xfrm>
            <a:off x="6742000" y="4186200"/>
            <a:ext cx="2231200" cy="615513"/>
          </a:xfrm>
          <a:prstGeom prst="rect">
            <a:avLst/>
          </a:prstGeom>
          <a:noFill/>
          <a:ln>
            <a:noFill/>
          </a:ln>
        </p:spPr>
        <p:txBody>
          <a:bodyPr spcFirstLastPara="1" wrap="square" lIns="121900" tIns="121900" rIns="121900" bIns="121900" anchor="t" anchorCtr="0">
            <a:spAutoFit/>
          </a:bodyPr>
          <a:lstStyle/>
          <a:p>
            <a:r>
              <a:rPr lang="en" sz="2400">
                <a:solidFill>
                  <a:schemeClr val="dk2"/>
                </a:solidFill>
              </a:rPr>
              <a:t>Survival</a:t>
            </a:r>
            <a:endParaRPr sz="2400">
              <a:solidFill>
                <a:schemeClr val="dk2"/>
              </a:solidFill>
            </a:endParaRPr>
          </a:p>
        </p:txBody>
      </p:sp>
      <p:sp>
        <p:nvSpPr>
          <p:cNvPr id="104" name="Google Shape;104;p19"/>
          <p:cNvSpPr txBox="1"/>
          <p:nvPr/>
        </p:nvSpPr>
        <p:spPr>
          <a:xfrm>
            <a:off x="10755200" y="4096268"/>
            <a:ext cx="1344000" cy="615513"/>
          </a:xfrm>
          <a:prstGeom prst="rect">
            <a:avLst/>
          </a:prstGeom>
          <a:noFill/>
          <a:ln>
            <a:noFill/>
          </a:ln>
        </p:spPr>
        <p:txBody>
          <a:bodyPr spcFirstLastPara="1" wrap="square" lIns="121900" tIns="121900" rIns="121900" bIns="121900" anchor="t" anchorCtr="0">
            <a:spAutoFit/>
          </a:bodyPr>
          <a:lstStyle/>
          <a:p>
            <a:r>
              <a:rPr lang="en" sz="2400">
                <a:solidFill>
                  <a:schemeClr val="dk2"/>
                </a:solidFill>
              </a:rPr>
              <a:t>Survival</a:t>
            </a:r>
            <a:endParaRPr sz="2400">
              <a:solidFill>
                <a:schemeClr val="dk2"/>
              </a:solidFill>
            </a:endParaRPr>
          </a:p>
        </p:txBody>
      </p:sp>
      <p:sp>
        <p:nvSpPr>
          <p:cNvPr id="105" name="Google Shape;105;p19"/>
          <p:cNvSpPr txBox="1"/>
          <p:nvPr/>
        </p:nvSpPr>
        <p:spPr>
          <a:xfrm>
            <a:off x="8627333" y="4287801"/>
            <a:ext cx="1858800" cy="615513"/>
          </a:xfrm>
          <a:prstGeom prst="rect">
            <a:avLst/>
          </a:prstGeom>
          <a:noFill/>
          <a:ln>
            <a:noFill/>
          </a:ln>
        </p:spPr>
        <p:txBody>
          <a:bodyPr spcFirstLastPara="1" wrap="square" lIns="121900" tIns="121900" rIns="121900" bIns="121900" anchor="t" anchorCtr="0">
            <a:spAutoFit/>
          </a:bodyPr>
          <a:lstStyle/>
          <a:p>
            <a:r>
              <a:rPr lang="en" sz="2400" dirty="0">
                <a:solidFill>
                  <a:srgbClr val="FF0000"/>
                </a:solidFill>
              </a:rPr>
              <a:t>Immigration</a:t>
            </a:r>
            <a:endParaRPr sz="2400" dirty="0">
              <a:solidFill>
                <a:srgbClr val="FF0000"/>
              </a:solidFill>
            </a:endParaRPr>
          </a:p>
        </p:txBody>
      </p:sp>
      <p:sp>
        <p:nvSpPr>
          <p:cNvPr id="106" name="Google Shape;106;p19"/>
          <p:cNvSpPr txBox="1"/>
          <p:nvPr/>
        </p:nvSpPr>
        <p:spPr>
          <a:xfrm>
            <a:off x="8255000" y="3327401"/>
            <a:ext cx="1858800" cy="615513"/>
          </a:xfrm>
          <a:prstGeom prst="rect">
            <a:avLst/>
          </a:prstGeom>
          <a:noFill/>
          <a:ln>
            <a:noFill/>
          </a:ln>
        </p:spPr>
        <p:txBody>
          <a:bodyPr spcFirstLastPara="1" wrap="square" lIns="121900" tIns="121900" rIns="121900" bIns="121900" anchor="t" anchorCtr="0">
            <a:spAutoFit/>
          </a:bodyPr>
          <a:lstStyle/>
          <a:p>
            <a:r>
              <a:rPr lang="en" sz="2400" dirty="0">
                <a:solidFill>
                  <a:srgbClr val="FF0000"/>
                </a:solidFill>
              </a:rPr>
              <a:t>Maturation</a:t>
            </a:r>
            <a:endParaRPr sz="2400" dirty="0">
              <a:solidFill>
                <a:srgbClr val="FF0000"/>
              </a:solidFill>
            </a:endParaRPr>
          </a:p>
        </p:txBody>
      </p:sp>
      <p:sp>
        <p:nvSpPr>
          <p:cNvPr id="12" name="Google Shape;85;p17">
            <a:extLst>
              <a:ext uri="{FF2B5EF4-FFF2-40B4-BE49-F238E27FC236}">
                <a16:creationId xmlns:a16="http://schemas.microsoft.com/office/drawing/2014/main" id="{C6783A56-7973-46B8-BBD9-CF75A344CFCE}"/>
              </a:ext>
            </a:extLst>
          </p:cNvPr>
          <p:cNvSpPr txBox="1"/>
          <p:nvPr/>
        </p:nvSpPr>
        <p:spPr>
          <a:xfrm>
            <a:off x="5287617" y="6306367"/>
            <a:ext cx="6990083"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USFWS 2021. Gopher Tortoise Species Status Assessment</a:t>
            </a:r>
            <a:endParaRPr sz="1733"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05"/>
                                        </p:tgtEl>
                                      </p:cBhvr>
                                    </p:animEffect>
                                    <p:animScale>
                                      <p:cBhvr>
                                        <p:cTn id="11" dur="250" autoRev="1" fill="hold"/>
                                        <p:tgtEl>
                                          <p:spTgt spid="10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106"/>
                                        </p:tgtEl>
                                      </p:cBhvr>
                                    </p:animEffect>
                                    <p:animScale>
                                      <p:cBhvr>
                                        <p:cTn id="16" dur="250" autoRev="1" fill="hold"/>
                                        <p:tgtEl>
                                          <p:spTgt spid="10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15600" y="309881"/>
            <a:ext cx="11360800" cy="763600"/>
          </a:xfrm>
          <a:prstGeom prst="rect">
            <a:avLst/>
          </a:prstGeom>
        </p:spPr>
        <p:txBody>
          <a:bodyPr spcFirstLastPara="1" wrap="square" lIns="121900" tIns="121900" rIns="121900" bIns="121900" anchor="t" anchorCtr="0">
            <a:normAutofit fontScale="90000"/>
          </a:bodyPr>
          <a:lstStyle/>
          <a:p>
            <a:r>
              <a:rPr lang="en" dirty="0"/>
              <a:t>Modeling Immigration</a:t>
            </a:r>
            <a:endParaRPr dirty="0"/>
          </a:p>
        </p:txBody>
      </p:sp>
      <p:sp>
        <p:nvSpPr>
          <p:cNvPr id="113" name="Google Shape;113;p20"/>
          <p:cNvSpPr txBox="1">
            <a:spLocks noGrp="1"/>
          </p:cNvSpPr>
          <p:nvPr>
            <p:ph type="body" idx="1"/>
          </p:nvPr>
        </p:nvSpPr>
        <p:spPr>
          <a:xfrm>
            <a:off x="315783" y="1480617"/>
            <a:ext cx="6397600" cy="4505600"/>
          </a:xfrm>
          <a:prstGeom prst="rect">
            <a:avLst/>
          </a:prstGeom>
        </p:spPr>
        <p:txBody>
          <a:bodyPr spcFirstLastPara="1" wrap="square" lIns="121900" tIns="121900" rIns="121900" bIns="121900" anchor="t" anchorCtr="0">
            <a:normAutofit fontScale="92500" lnSpcReduction="20000"/>
          </a:bodyPr>
          <a:lstStyle/>
          <a:p>
            <a:pPr marL="0" indent="0">
              <a:buNone/>
            </a:pPr>
            <a:r>
              <a:rPr lang="en" dirty="0"/>
              <a:t>“</a:t>
            </a:r>
            <a:r>
              <a:rPr lang="en" b="1" dirty="0"/>
              <a:t>Metapopulation</a:t>
            </a:r>
            <a:r>
              <a:rPr lang="en" dirty="0"/>
              <a:t>” defined to be a set of populations that can exchange migrants</a:t>
            </a:r>
          </a:p>
          <a:p>
            <a:pPr marL="0" indent="0">
              <a:buNone/>
            </a:pPr>
            <a:endParaRPr lang="en" b="1" dirty="0"/>
          </a:p>
          <a:p>
            <a:pPr marL="0" indent="0">
              <a:buNone/>
            </a:pPr>
            <a:r>
              <a:rPr lang="en" dirty="0"/>
              <a:t>Standard approach:</a:t>
            </a:r>
            <a:endParaRPr dirty="0"/>
          </a:p>
          <a:p>
            <a:pPr>
              <a:spcBef>
                <a:spcPts val="600"/>
              </a:spcBef>
            </a:pPr>
            <a:r>
              <a:rPr lang="en" dirty="0"/>
              <a:t>All immigrants (I) to one population must be emigrants (E) from another population. </a:t>
            </a:r>
            <a:endParaRPr dirty="0"/>
          </a:p>
          <a:p>
            <a:pPr>
              <a:spcBef>
                <a:spcPts val="600"/>
              </a:spcBef>
            </a:pPr>
            <a:r>
              <a:rPr lang="en" dirty="0"/>
              <a:t>Births (B) is the only process that generates new individuals in the metapopulation </a:t>
            </a:r>
            <a:endParaRPr dirty="0"/>
          </a:p>
          <a:p>
            <a:pPr>
              <a:spcBef>
                <a:spcPts val="600"/>
              </a:spcBef>
            </a:pPr>
            <a:r>
              <a:rPr lang="en" dirty="0"/>
              <a:t>Dispersal rate is determined based on multiple factors </a:t>
            </a:r>
            <a:endParaRPr dirty="0"/>
          </a:p>
          <a:p>
            <a:pPr lvl="1">
              <a:spcBef>
                <a:spcPts val="600"/>
              </a:spcBef>
            </a:pPr>
            <a:r>
              <a:rPr lang="en" dirty="0"/>
              <a:t>(e.g., distance between patches, size, shape, density, and quality of patches)</a:t>
            </a:r>
            <a:endParaRPr dirty="0"/>
          </a:p>
        </p:txBody>
      </p:sp>
      <p:pic>
        <p:nvPicPr>
          <p:cNvPr id="114" name="Google Shape;114;p20"/>
          <p:cNvPicPr preferRelativeResize="0"/>
          <p:nvPr/>
        </p:nvPicPr>
        <p:blipFill rotWithShape="1">
          <a:blip r:embed="rId3">
            <a:alphaModFix/>
            <a:extLst>
              <a:ext uri="{28A0092B-C50C-407E-A947-70E740481C1C}">
                <a14:useLocalDpi xmlns:a14="http://schemas.microsoft.com/office/drawing/2010/main" val="0"/>
              </a:ext>
            </a:extLst>
          </a:blip>
          <a:srcRect l="3215" t="5385" r="49572" b="5749"/>
          <a:stretch/>
        </p:blipFill>
        <p:spPr>
          <a:xfrm>
            <a:off x="6981267" y="1648634"/>
            <a:ext cx="3960132" cy="4169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0E22-3EE4-4630-AF29-218BBDE75D6A}"/>
              </a:ext>
            </a:extLst>
          </p:cNvPr>
          <p:cNvSpPr>
            <a:spLocks noGrp="1"/>
          </p:cNvSpPr>
          <p:nvPr>
            <p:ph type="title"/>
          </p:nvPr>
        </p:nvSpPr>
        <p:spPr>
          <a:xfrm>
            <a:off x="628083" y="365125"/>
            <a:ext cx="10725717" cy="1325563"/>
          </a:xfrm>
        </p:spPr>
        <p:txBody>
          <a:bodyPr>
            <a:normAutofit/>
          </a:bodyPr>
          <a:lstStyle/>
          <a:p>
            <a:r>
              <a:rPr lang="en-US" sz="4000" b="1" dirty="0"/>
              <a:t>How is the gopher tortoise doing?</a:t>
            </a:r>
          </a:p>
        </p:txBody>
      </p:sp>
      <p:sp>
        <p:nvSpPr>
          <p:cNvPr id="3" name="Text Placeholder 2">
            <a:extLst>
              <a:ext uri="{FF2B5EF4-FFF2-40B4-BE49-F238E27FC236}">
                <a16:creationId xmlns:a16="http://schemas.microsoft.com/office/drawing/2014/main" id="{AD302623-BDDE-4F8F-AFDB-605DDA5E2E76}"/>
              </a:ext>
            </a:extLst>
          </p:cNvPr>
          <p:cNvSpPr>
            <a:spLocks noGrp="1"/>
          </p:cNvSpPr>
          <p:nvPr>
            <p:ph type="body" idx="1"/>
          </p:nvPr>
        </p:nvSpPr>
        <p:spPr>
          <a:xfrm>
            <a:off x="838200" y="1825625"/>
            <a:ext cx="4747054" cy="4031478"/>
          </a:xfrm>
        </p:spPr>
        <p:txBody>
          <a:bodyPr>
            <a:normAutofit lnSpcReduction="10000"/>
          </a:bodyPr>
          <a:lstStyle/>
          <a:p>
            <a:r>
              <a:rPr lang="en-US" dirty="0"/>
              <a:t>USFWS 2022</a:t>
            </a:r>
          </a:p>
          <a:p>
            <a:pPr lvl="1"/>
            <a:r>
              <a:rPr lang="en-US" dirty="0"/>
              <a:t>Eastern population segment (~92% of population): </a:t>
            </a:r>
            <a:r>
              <a:rPr lang="en-US" b="1" dirty="0"/>
              <a:t>Secure</a:t>
            </a:r>
          </a:p>
          <a:p>
            <a:pPr lvl="1"/>
            <a:r>
              <a:rPr lang="en-US" dirty="0"/>
              <a:t>Western population segment (~8% of population): </a:t>
            </a:r>
            <a:r>
              <a:rPr lang="en-US" b="1" dirty="0"/>
              <a:t>Federally Threatened</a:t>
            </a:r>
          </a:p>
          <a:p>
            <a:r>
              <a:rPr lang="en-US" dirty="0"/>
              <a:t>Prior to 2022</a:t>
            </a:r>
          </a:p>
          <a:p>
            <a:pPr lvl="1"/>
            <a:r>
              <a:rPr lang="en-US" dirty="0"/>
              <a:t>Eastern segment was a candidate for listing </a:t>
            </a:r>
          </a:p>
          <a:p>
            <a:pPr lvl="2"/>
            <a:r>
              <a:rPr lang="en-US" dirty="0"/>
              <a:t>Formally: “warranted but excluded”</a:t>
            </a:r>
          </a:p>
        </p:txBody>
      </p:sp>
      <p:pic>
        <p:nvPicPr>
          <p:cNvPr id="1032" name="Picture 8" descr="About the Gopher Tortoise - Gopher Tortoise Council">
            <a:extLst>
              <a:ext uri="{FF2B5EF4-FFF2-40B4-BE49-F238E27FC236}">
                <a16:creationId xmlns:a16="http://schemas.microsoft.com/office/drawing/2014/main" id="{679F0C10-7C13-4A51-AC09-F3ECBEC15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235" y="2306104"/>
            <a:ext cx="5660682" cy="4160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09A4B7E-FC51-43AF-AB63-F1AD0CE24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720" y="1088390"/>
            <a:ext cx="2516197" cy="1597586"/>
          </a:xfrm>
          <a:prstGeom prst="rect">
            <a:avLst/>
          </a:prstGeom>
        </p:spPr>
      </p:pic>
    </p:spTree>
    <p:extLst>
      <p:ext uri="{BB962C8B-B14F-4D97-AF65-F5344CB8AC3E}">
        <p14:creationId xmlns:p14="http://schemas.microsoft.com/office/powerpoint/2010/main" val="338341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33267" y="356900"/>
            <a:ext cx="11561600" cy="763600"/>
          </a:xfrm>
          <a:prstGeom prst="rect">
            <a:avLst/>
          </a:prstGeom>
        </p:spPr>
        <p:txBody>
          <a:bodyPr spcFirstLastPara="1" wrap="square" lIns="121900" tIns="121900" rIns="121900" bIns="121900" anchor="t" anchorCtr="0">
            <a:noAutofit/>
          </a:bodyPr>
          <a:lstStyle/>
          <a:p>
            <a:pPr>
              <a:buSzPts val="990"/>
            </a:pPr>
            <a:r>
              <a:rPr lang="en" sz="3093" dirty="0"/>
              <a:t>Flawed immigration rates strongly influenced SSA model results</a:t>
            </a:r>
            <a:endParaRPr sz="3093" dirty="0"/>
          </a:p>
        </p:txBody>
      </p:sp>
      <p:sp>
        <p:nvSpPr>
          <p:cNvPr id="148" name="Google Shape;148;p2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49" name="Google Shape;149;p25"/>
          <p:cNvPicPr preferRelativeResize="0"/>
          <p:nvPr/>
        </p:nvPicPr>
        <p:blipFill rotWithShape="1">
          <a:blip r:embed="rId3">
            <a:alphaModFix/>
            <a:extLst>
              <a:ext uri="{28A0092B-C50C-407E-A947-70E740481C1C}">
                <a14:useLocalDpi xmlns:a14="http://schemas.microsoft.com/office/drawing/2010/main" val="0"/>
              </a:ext>
            </a:extLst>
          </a:blip>
          <a:srcRect l="29101" r="41424"/>
          <a:stretch/>
        </p:blipFill>
        <p:spPr>
          <a:xfrm>
            <a:off x="415600" y="1536633"/>
            <a:ext cx="4296330" cy="4555200"/>
          </a:xfrm>
          <a:prstGeom prst="rect">
            <a:avLst/>
          </a:prstGeom>
          <a:noFill/>
          <a:ln>
            <a:noFill/>
          </a:ln>
        </p:spPr>
      </p:pic>
      <p:pic>
        <p:nvPicPr>
          <p:cNvPr id="150" name="Google Shape;150;p25"/>
          <p:cNvPicPr preferRelativeResize="0"/>
          <p:nvPr/>
        </p:nvPicPr>
        <p:blipFill rotWithShape="1">
          <a:blip r:embed="rId3">
            <a:alphaModFix/>
            <a:extLst>
              <a:ext uri="{28A0092B-C50C-407E-A947-70E740481C1C}">
                <a14:useLocalDpi xmlns:a14="http://schemas.microsoft.com/office/drawing/2010/main" val="0"/>
              </a:ext>
            </a:extLst>
          </a:blip>
          <a:srcRect l="82290"/>
          <a:stretch/>
        </p:blipFill>
        <p:spPr>
          <a:xfrm>
            <a:off x="9580534" y="1752667"/>
            <a:ext cx="2068567" cy="3650133"/>
          </a:xfrm>
          <a:prstGeom prst="rect">
            <a:avLst/>
          </a:prstGeom>
          <a:noFill/>
          <a:ln>
            <a:noFill/>
          </a:ln>
        </p:spPr>
      </p:pic>
      <p:pic>
        <p:nvPicPr>
          <p:cNvPr id="6" name="Google Shape;149;p25">
            <a:extLst>
              <a:ext uri="{FF2B5EF4-FFF2-40B4-BE49-F238E27FC236}">
                <a16:creationId xmlns:a16="http://schemas.microsoft.com/office/drawing/2014/main" id="{D2857A9A-4D72-4F75-B1A8-62A7116497D3}"/>
              </a:ext>
            </a:extLst>
          </p:cNvPr>
          <p:cNvPicPr preferRelativeResize="0"/>
          <p:nvPr/>
        </p:nvPicPr>
        <p:blipFill rotWithShape="1">
          <a:blip r:embed="rId3">
            <a:alphaModFix/>
            <a:extLst>
              <a:ext uri="{28A0092B-C50C-407E-A947-70E740481C1C}">
                <a14:useLocalDpi xmlns:a14="http://schemas.microsoft.com/office/drawing/2010/main" val="0"/>
              </a:ext>
            </a:extLst>
          </a:blip>
          <a:srcRect l="1" r="70524"/>
          <a:stretch/>
        </p:blipFill>
        <p:spPr>
          <a:xfrm>
            <a:off x="5185940" y="1536633"/>
            <a:ext cx="4296330" cy="4555200"/>
          </a:xfrm>
          <a:prstGeom prst="rect">
            <a:avLst/>
          </a:prstGeom>
          <a:noFill/>
          <a:ln>
            <a:noFill/>
          </a:ln>
        </p:spPr>
      </p:pic>
      <p:sp>
        <p:nvSpPr>
          <p:cNvPr id="2" name="Rectangle 1">
            <a:extLst>
              <a:ext uri="{FF2B5EF4-FFF2-40B4-BE49-F238E27FC236}">
                <a16:creationId xmlns:a16="http://schemas.microsoft.com/office/drawing/2014/main" id="{29A0CD7F-789B-4FF9-8CA9-9A61D8EA535E}"/>
              </a:ext>
            </a:extLst>
          </p:cNvPr>
          <p:cNvSpPr/>
          <p:nvPr/>
        </p:nvSpPr>
        <p:spPr>
          <a:xfrm>
            <a:off x="237005" y="1313715"/>
            <a:ext cx="1128713" cy="7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820CAE-EF94-4EFB-AC17-626C3EBD9745}"/>
              </a:ext>
            </a:extLst>
          </p:cNvPr>
          <p:cNvSpPr/>
          <p:nvPr/>
        </p:nvSpPr>
        <p:spPr>
          <a:xfrm>
            <a:off x="4975713" y="1166067"/>
            <a:ext cx="1128713" cy="7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85;p17">
            <a:extLst>
              <a:ext uri="{FF2B5EF4-FFF2-40B4-BE49-F238E27FC236}">
                <a16:creationId xmlns:a16="http://schemas.microsoft.com/office/drawing/2014/main" id="{0B4DD517-4104-41D9-9FA8-7062ACBA22A2}"/>
              </a:ext>
            </a:extLst>
          </p:cNvPr>
          <p:cNvSpPr txBox="1"/>
          <p:nvPr/>
        </p:nvSpPr>
        <p:spPr>
          <a:xfrm>
            <a:off x="4526280" y="6306368"/>
            <a:ext cx="7751420"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Loope, Shoemaker and Akcakaya 2024. Global Ecology and Conservation</a:t>
            </a:r>
            <a:endParaRPr sz="1733"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56" name="Google Shape;156;p26"/>
          <p:cNvPicPr preferRelativeResize="0"/>
          <p:nvPr/>
        </p:nvPicPr>
        <p:blipFill rotWithShape="1">
          <a:blip r:embed="rId3">
            <a:alphaModFix/>
            <a:extLst>
              <a:ext uri="{28A0092B-C50C-407E-A947-70E740481C1C}">
                <a14:useLocalDpi xmlns:a14="http://schemas.microsoft.com/office/drawing/2010/main" val="0"/>
              </a:ext>
            </a:extLst>
          </a:blip>
          <a:srcRect l="57995"/>
          <a:stretch/>
        </p:blipFill>
        <p:spPr>
          <a:xfrm>
            <a:off x="2768351" y="1338600"/>
            <a:ext cx="6655299" cy="4951267"/>
          </a:xfrm>
          <a:prstGeom prst="rect">
            <a:avLst/>
          </a:prstGeom>
          <a:noFill/>
          <a:ln>
            <a:noFill/>
          </a:ln>
        </p:spPr>
      </p:pic>
      <p:sp>
        <p:nvSpPr>
          <p:cNvPr id="157" name="Google Shape;157;p26"/>
          <p:cNvSpPr txBox="1">
            <a:spLocks noGrp="1"/>
          </p:cNvSpPr>
          <p:nvPr>
            <p:ph type="title"/>
          </p:nvPr>
        </p:nvSpPr>
        <p:spPr>
          <a:xfrm>
            <a:off x="333267" y="356900"/>
            <a:ext cx="11561600" cy="763600"/>
          </a:xfrm>
          <a:prstGeom prst="rect">
            <a:avLst/>
          </a:prstGeom>
        </p:spPr>
        <p:txBody>
          <a:bodyPr spcFirstLastPara="1" wrap="square" lIns="121900" tIns="121900" rIns="121900" bIns="121900" anchor="t" anchorCtr="0">
            <a:noAutofit/>
          </a:bodyPr>
          <a:lstStyle/>
          <a:p>
            <a:pPr>
              <a:buSzPts val="990"/>
            </a:pPr>
            <a:r>
              <a:rPr lang="en" sz="3093"/>
              <a:t>Erroneous feedback loop strongly influenced SSA model results</a:t>
            </a:r>
            <a:endParaRPr sz="3093"/>
          </a:p>
        </p:txBody>
      </p:sp>
      <p:sp>
        <p:nvSpPr>
          <p:cNvPr id="5" name="Rectangle 4">
            <a:extLst>
              <a:ext uri="{FF2B5EF4-FFF2-40B4-BE49-F238E27FC236}">
                <a16:creationId xmlns:a16="http://schemas.microsoft.com/office/drawing/2014/main" id="{2F37FBA0-184F-48BB-BFE2-93CBC21A0831}"/>
              </a:ext>
            </a:extLst>
          </p:cNvPr>
          <p:cNvSpPr/>
          <p:nvPr/>
        </p:nvSpPr>
        <p:spPr>
          <a:xfrm>
            <a:off x="2361100" y="1110803"/>
            <a:ext cx="1128713" cy="7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85;p17">
            <a:extLst>
              <a:ext uri="{FF2B5EF4-FFF2-40B4-BE49-F238E27FC236}">
                <a16:creationId xmlns:a16="http://schemas.microsoft.com/office/drawing/2014/main" id="{39CA18CC-B83C-4B37-96EA-F0386E0E4319}"/>
              </a:ext>
            </a:extLst>
          </p:cNvPr>
          <p:cNvSpPr txBox="1"/>
          <p:nvPr/>
        </p:nvSpPr>
        <p:spPr>
          <a:xfrm>
            <a:off x="4526280" y="6306368"/>
            <a:ext cx="7751420"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Loope, Shoemaker and Akcakaya 2024. Global Ecology and Conservation</a:t>
            </a:r>
            <a:endParaRPr sz="1733"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E83C8-BBAD-4123-80E7-28D14A939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25" y="742865"/>
            <a:ext cx="9158942" cy="4829260"/>
          </a:xfrm>
          <a:prstGeom prst="rect">
            <a:avLst/>
          </a:prstGeom>
        </p:spPr>
      </p:pic>
      <p:sp>
        <p:nvSpPr>
          <p:cNvPr id="2" name="Rectangle 1">
            <a:extLst>
              <a:ext uri="{FF2B5EF4-FFF2-40B4-BE49-F238E27FC236}">
                <a16:creationId xmlns:a16="http://schemas.microsoft.com/office/drawing/2014/main" id="{CF9DC692-0F7B-4D4C-9CF6-182CF5871855}"/>
              </a:ext>
            </a:extLst>
          </p:cNvPr>
          <p:cNvSpPr/>
          <p:nvPr/>
        </p:nvSpPr>
        <p:spPr>
          <a:xfrm>
            <a:off x="1720856" y="3429000"/>
            <a:ext cx="8809984" cy="230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E823A2A-14E9-4F05-9046-0050D9CC43EC}"/>
              </a:ext>
            </a:extLst>
          </p:cNvPr>
          <p:cNvSpPr/>
          <p:nvPr/>
        </p:nvSpPr>
        <p:spPr>
          <a:xfrm>
            <a:off x="1720856" y="3429000"/>
            <a:ext cx="8809984" cy="1356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108081-1349-43B5-A41B-9586FA8F95FF}"/>
              </a:ext>
            </a:extLst>
          </p:cNvPr>
          <p:cNvSpPr txBox="1"/>
          <p:nvPr/>
        </p:nvSpPr>
        <p:spPr>
          <a:xfrm>
            <a:off x="8031480" y="1783080"/>
            <a:ext cx="2712720" cy="415498"/>
          </a:xfrm>
          <a:prstGeom prst="rect">
            <a:avLst/>
          </a:prstGeom>
          <a:solidFill>
            <a:schemeClr val="bg1"/>
          </a:solidFill>
        </p:spPr>
        <p:txBody>
          <a:bodyPr wrap="square" rtlCol="0">
            <a:spAutoFit/>
          </a:bodyPr>
          <a:lstStyle/>
          <a:p>
            <a:r>
              <a:rPr lang="en-US" sz="2100" dirty="0">
                <a:latin typeface="Calisto MT" panose="02040603050505030304" pitchFamily="18" charset="0"/>
                <a:ea typeface="Tahoma" panose="020B0604030504040204" pitchFamily="34" charset="0"/>
                <a:cs typeface="Tahoma" panose="020B0604030504040204" pitchFamily="34" charset="0"/>
              </a:rPr>
              <a:t>Fraction change</a:t>
            </a:r>
          </a:p>
        </p:txBody>
      </p:sp>
      <p:sp>
        <p:nvSpPr>
          <p:cNvPr id="6" name="Google Shape;85;p17">
            <a:extLst>
              <a:ext uri="{FF2B5EF4-FFF2-40B4-BE49-F238E27FC236}">
                <a16:creationId xmlns:a16="http://schemas.microsoft.com/office/drawing/2014/main" id="{0D6CFBC3-E829-4EF5-ABFE-C7263C813B39}"/>
              </a:ext>
            </a:extLst>
          </p:cNvPr>
          <p:cNvSpPr txBox="1"/>
          <p:nvPr/>
        </p:nvSpPr>
        <p:spPr>
          <a:xfrm>
            <a:off x="5287617" y="6306367"/>
            <a:ext cx="6990083"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USFWS 2021. Gopher Tortoise Species Status Assessment</a:t>
            </a:r>
            <a:endParaRPr sz="1733" dirty="0">
              <a:solidFill>
                <a:schemeClr val="dk1"/>
              </a:solidFill>
            </a:endParaRPr>
          </a:p>
        </p:txBody>
      </p:sp>
    </p:spTree>
    <p:extLst>
      <p:ext uri="{BB962C8B-B14F-4D97-AF65-F5344CB8AC3E}">
        <p14:creationId xmlns:p14="http://schemas.microsoft.com/office/powerpoint/2010/main" val="32614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532558" y="562219"/>
            <a:ext cx="5513713" cy="876096"/>
          </a:xfrm>
          <a:prstGeom prst="rect">
            <a:avLst/>
          </a:prstGeom>
        </p:spPr>
        <p:txBody>
          <a:bodyPr spcFirstLastPara="1" wrap="square" lIns="121900" tIns="121900" rIns="121900" bIns="121900" anchor="t" anchorCtr="0">
            <a:normAutofit/>
          </a:bodyPr>
          <a:lstStyle/>
          <a:p>
            <a:r>
              <a:rPr lang="en" dirty="0"/>
              <a:t>Maturation rate error</a:t>
            </a:r>
            <a:endParaRPr dirty="0"/>
          </a:p>
        </p:txBody>
      </p:sp>
      <p:pic>
        <p:nvPicPr>
          <p:cNvPr id="169" name="Google Shape;169;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1526401" y="2642967"/>
            <a:ext cx="938367" cy="560500"/>
          </a:xfrm>
          <a:prstGeom prst="rect">
            <a:avLst/>
          </a:prstGeom>
          <a:noFill/>
          <a:ln>
            <a:noFill/>
          </a:ln>
        </p:spPr>
      </p:pic>
      <p:pic>
        <p:nvPicPr>
          <p:cNvPr id="170" name="Google Shape;170;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2690667" y="2365634"/>
            <a:ext cx="938367" cy="560500"/>
          </a:xfrm>
          <a:prstGeom prst="rect">
            <a:avLst/>
          </a:prstGeom>
          <a:noFill/>
          <a:ln>
            <a:noFill/>
          </a:ln>
        </p:spPr>
      </p:pic>
      <p:pic>
        <p:nvPicPr>
          <p:cNvPr id="171" name="Google Shape;171;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2241734" y="3032201"/>
            <a:ext cx="938367" cy="560500"/>
          </a:xfrm>
          <a:prstGeom prst="rect">
            <a:avLst/>
          </a:prstGeom>
          <a:noFill/>
          <a:ln>
            <a:noFill/>
          </a:ln>
        </p:spPr>
      </p:pic>
      <p:pic>
        <p:nvPicPr>
          <p:cNvPr id="172" name="Google Shape;172;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3180101" y="2926134"/>
            <a:ext cx="938367" cy="560500"/>
          </a:xfrm>
          <a:prstGeom prst="rect">
            <a:avLst/>
          </a:prstGeom>
          <a:noFill/>
          <a:ln>
            <a:noFill/>
          </a:ln>
        </p:spPr>
      </p:pic>
      <p:pic>
        <p:nvPicPr>
          <p:cNvPr id="173" name="Google Shape;173;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1303367" y="3429001"/>
            <a:ext cx="938367" cy="560500"/>
          </a:xfrm>
          <a:prstGeom prst="rect">
            <a:avLst/>
          </a:prstGeom>
          <a:noFill/>
          <a:ln>
            <a:noFill/>
          </a:ln>
        </p:spPr>
      </p:pic>
      <p:pic>
        <p:nvPicPr>
          <p:cNvPr id="174" name="Google Shape;174;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2782667" y="3592701"/>
            <a:ext cx="938367" cy="560500"/>
          </a:xfrm>
          <a:prstGeom prst="rect">
            <a:avLst/>
          </a:prstGeom>
          <a:noFill/>
          <a:ln>
            <a:noFill/>
          </a:ln>
        </p:spPr>
      </p:pic>
      <p:pic>
        <p:nvPicPr>
          <p:cNvPr id="175" name="Google Shape;175;p28"/>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6096000" y="2590467"/>
            <a:ext cx="1876733" cy="1121000"/>
          </a:xfrm>
          <a:prstGeom prst="rect">
            <a:avLst/>
          </a:prstGeom>
          <a:noFill/>
          <a:ln>
            <a:noFill/>
          </a:ln>
        </p:spPr>
      </p:pic>
      <p:pic>
        <p:nvPicPr>
          <p:cNvPr id="176" name="Google Shape;176;p28"/>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7500567" y="3434133"/>
            <a:ext cx="1876733" cy="1121000"/>
          </a:xfrm>
          <a:prstGeom prst="rect">
            <a:avLst/>
          </a:prstGeom>
          <a:noFill/>
          <a:ln>
            <a:noFill/>
          </a:ln>
        </p:spPr>
      </p:pic>
      <p:pic>
        <p:nvPicPr>
          <p:cNvPr id="177" name="Google Shape;177;p28"/>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7972734" y="2241733"/>
            <a:ext cx="1876733" cy="1121000"/>
          </a:xfrm>
          <a:prstGeom prst="rect">
            <a:avLst/>
          </a:prstGeom>
          <a:noFill/>
          <a:ln>
            <a:noFill/>
          </a:ln>
        </p:spPr>
      </p:pic>
      <p:sp>
        <p:nvSpPr>
          <p:cNvPr id="178" name="Google Shape;178;p28"/>
          <p:cNvSpPr txBox="1"/>
          <p:nvPr/>
        </p:nvSpPr>
        <p:spPr>
          <a:xfrm>
            <a:off x="1526400" y="4648201"/>
            <a:ext cx="36908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400">
                <a:solidFill>
                  <a:schemeClr val="dk2"/>
                </a:solidFill>
              </a:rPr>
              <a:t>Juvenile (ages 1 - 10)</a:t>
            </a:r>
            <a:endParaRPr sz="2400">
              <a:solidFill>
                <a:schemeClr val="dk2"/>
              </a:solidFill>
            </a:endParaRPr>
          </a:p>
        </p:txBody>
      </p:sp>
      <p:sp>
        <p:nvSpPr>
          <p:cNvPr id="179" name="Google Shape;179;p28"/>
          <p:cNvSpPr txBox="1"/>
          <p:nvPr/>
        </p:nvSpPr>
        <p:spPr>
          <a:xfrm>
            <a:off x="6706600" y="4648200"/>
            <a:ext cx="40000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400">
                <a:solidFill>
                  <a:schemeClr val="dk2"/>
                </a:solidFill>
              </a:rPr>
              <a:t>Adult (ages 11+)</a:t>
            </a:r>
            <a:endParaRPr sz="2400">
              <a:solidFill>
                <a:schemeClr val="dk2"/>
              </a:solidFill>
            </a:endParaRPr>
          </a:p>
        </p:txBody>
      </p:sp>
      <p:pic>
        <p:nvPicPr>
          <p:cNvPr id="180" name="Google Shape;180;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3629034" y="3506918"/>
            <a:ext cx="938367" cy="560500"/>
          </a:xfrm>
          <a:prstGeom prst="rect">
            <a:avLst/>
          </a:prstGeom>
          <a:noFill/>
          <a:ln>
            <a:noFill/>
          </a:ln>
        </p:spPr>
      </p:pic>
      <p:pic>
        <p:nvPicPr>
          <p:cNvPr id="181" name="Google Shape;181;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1936234" y="3934801"/>
            <a:ext cx="938367" cy="560500"/>
          </a:xfrm>
          <a:prstGeom prst="rect">
            <a:avLst/>
          </a:prstGeom>
          <a:noFill/>
          <a:ln>
            <a:noFill/>
          </a:ln>
        </p:spPr>
      </p:pic>
      <p:pic>
        <p:nvPicPr>
          <p:cNvPr id="182" name="Google Shape;182;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3180101" y="4087734"/>
            <a:ext cx="938367" cy="560500"/>
          </a:xfrm>
          <a:prstGeom prst="rect">
            <a:avLst/>
          </a:prstGeom>
          <a:noFill/>
          <a:ln>
            <a:noFill/>
          </a:ln>
        </p:spPr>
      </p:pic>
      <p:pic>
        <p:nvPicPr>
          <p:cNvPr id="183" name="Google Shape;183;p28"/>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3955867" y="2722334"/>
            <a:ext cx="938367" cy="560500"/>
          </a:xfrm>
          <a:prstGeom prst="rect">
            <a:avLst/>
          </a:prstGeom>
          <a:noFill/>
          <a:ln>
            <a:noFill/>
          </a:ln>
        </p:spPr>
      </p:pic>
      <p:sp>
        <p:nvSpPr>
          <p:cNvPr id="184" name="Google Shape;184;p28"/>
          <p:cNvSpPr txBox="1"/>
          <p:nvPr/>
        </p:nvSpPr>
        <p:spPr>
          <a:xfrm>
            <a:off x="1018661" y="5922501"/>
            <a:ext cx="68128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400" dirty="0">
                <a:solidFill>
                  <a:schemeClr val="dk2"/>
                </a:solidFill>
              </a:rPr>
              <a:t>Each year, how many juveniles become adults?</a:t>
            </a:r>
            <a:endParaRPr sz="2400" dirty="0">
              <a:solidFill>
                <a:schemeClr val="dk2"/>
              </a:solidFill>
            </a:endParaRPr>
          </a:p>
        </p:txBody>
      </p:sp>
      <p:sp>
        <p:nvSpPr>
          <p:cNvPr id="185" name="Google Shape;185;p28"/>
          <p:cNvSpPr txBox="1"/>
          <p:nvPr/>
        </p:nvSpPr>
        <p:spPr>
          <a:xfrm>
            <a:off x="9121280" y="979967"/>
            <a:ext cx="1470800" cy="533504"/>
          </a:xfrm>
          <a:prstGeom prst="rect">
            <a:avLst/>
          </a:prstGeom>
          <a:noFill/>
          <a:ln>
            <a:noFill/>
          </a:ln>
        </p:spPr>
        <p:txBody>
          <a:bodyPr spcFirstLastPara="1" wrap="square" lIns="121900" tIns="121900" rIns="121900" bIns="121900" anchor="t" anchorCtr="0">
            <a:spAutoFit/>
          </a:bodyPr>
          <a:lstStyle/>
          <a:p>
            <a:r>
              <a:rPr lang="en" sz="1867">
                <a:solidFill>
                  <a:srgbClr val="FF0000"/>
                </a:solidFill>
              </a:rPr>
              <a:t>Maturation</a:t>
            </a:r>
            <a:endParaRPr sz="1867">
              <a:solidFill>
                <a:srgbClr val="FF0000"/>
              </a:solidFill>
            </a:endParaRPr>
          </a:p>
        </p:txBody>
      </p:sp>
      <p:pic>
        <p:nvPicPr>
          <p:cNvPr id="187" name="Google Shape;187;p28"/>
          <p:cNvPicPr preferRelativeResize="0"/>
          <p:nvPr/>
        </p:nvPicPr>
        <p:blipFill rotWithShape="1">
          <a:blip r:embed="rId5">
            <a:alphaModFix/>
            <a:extLst>
              <a:ext uri="{28A0092B-C50C-407E-A947-70E740481C1C}">
                <a14:useLocalDpi xmlns:a14="http://schemas.microsoft.com/office/drawing/2010/main" val="0"/>
              </a:ext>
            </a:extLst>
          </a:blip>
          <a:srcRect t="17549" b="29495"/>
          <a:stretch/>
        </p:blipFill>
        <p:spPr>
          <a:xfrm>
            <a:off x="7852273" y="180434"/>
            <a:ext cx="4263936" cy="1724498"/>
          </a:xfrm>
          <a:prstGeom prst="rect">
            <a:avLst/>
          </a:prstGeom>
          <a:noFill/>
          <a:ln>
            <a:noFill/>
          </a:ln>
        </p:spPr>
      </p:pic>
      <p:sp>
        <p:nvSpPr>
          <p:cNvPr id="188" name="Google Shape;188;p28"/>
          <p:cNvSpPr txBox="1"/>
          <p:nvPr/>
        </p:nvSpPr>
        <p:spPr>
          <a:xfrm>
            <a:off x="9121279" y="979969"/>
            <a:ext cx="1470683" cy="533504"/>
          </a:xfrm>
          <a:prstGeom prst="rect">
            <a:avLst/>
          </a:prstGeom>
          <a:noFill/>
          <a:ln>
            <a:noFill/>
          </a:ln>
        </p:spPr>
        <p:txBody>
          <a:bodyPr spcFirstLastPara="1" wrap="square" lIns="121900" tIns="121900" rIns="121900" bIns="121900" anchor="t" anchorCtr="0">
            <a:spAutoFit/>
          </a:bodyPr>
          <a:lstStyle/>
          <a:p>
            <a:r>
              <a:rPr lang="en" sz="1867" dirty="0">
                <a:solidFill>
                  <a:srgbClr val="FF0000"/>
                </a:solidFill>
              </a:rPr>
              <a:t>Maturation</a:t>
            </a:r>
            <a:endParaRPr sz="1867"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p:bldP spid="184" grpId="0"/>
      <p:bldP spid="185" grpId="0"/>
      <p:bldP spid="1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0"/>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203200" y="2967767"/>
            <a:ext cx="4692587" cy="3687032"/>
          </a:xfrm>
          <a:prstGeom prst="rect">
            <a:avLst/>
          </a:prstGeom>
          <a:noFill/>
          <a:ln>
            <a:noFill/>
          </a:ln>
        </p:spPr>
      </p:pic>
      <p:sp>
        <p:nvSpPr>
          <p:cNvPr id="201" name="Google Shape;201;p30"/>
          <p:cNvSpPr txBox="1">
            <a:spLocks noGrp="1"/>
          </p:cNvSpPr>
          <p:nvPr>
            <p:ph type="title"/>
          </p:nvPr>
        </p:nvSpPr>
        <p:spPr>
          <a:xfrm>
            <a:off x="415600" y="349527"/>
            <a:ext cx="4153600" cy="763600"/>
          </a:xfrm>
          <a:prstGeom prst="rect">
            <a:avLst/>
          </a:prstGeom>
        </p:spPr>
        <p:txBody>
          <a:bodyPr spcFirstLastPara="1" wrap="square" lIns="121900" tIns="121900" rIns="121900" bIns="121900" anchor="t" anchorCtr="0">
            <a:normAutofit fontScale="90000"/>
          </a:bodyPr>
          <a:lstStyle/>
          <a:p>
            <a:r>
              <a:rPr lang="en" dirty="0"/>
              <a:t>SSA approach</a:t>
            </a:r>
            <a:endParaRPr dirty="0"/>
          </a:p>
        </p:txBody>
      </p:sp>
      <p:sp>
        <p:nvSpPr>
          <p:cNvPr id="202" name="Google Shape;202;p30"/>
          <p:cNvSpPr txBox="1">
            <a:spLocks noGrp="1"/>
          </p:cNvSpPr>
          <p:nvPr>
            <p:ph type="body" idx="1"/>
          </p:nvPr>
        </p:nvSpPr>
        <p:spPr>
          <a:xfrm>
            <a:off x="146633" y="1234440"/>
            <a:ext cx="4692587" cy="1996440"/>
          </a:xfrm>
          <a:prstGeom prst="rect">
            <a:avLst/>
          </a:prstGeom>
        </p:spPr>
        <p:txBody>
          <a:bodyPr spcFirstLastPara="1" wrap="square" lIns="121900" tIns="121900" rIns="121900" bIns="121900" anchor="t" anchorCtr="0">
            <a:normAutofit/>
          </a:bodyPr>
          <a:lstStyle/>
          <a:p>
            <a:pPr marL="342900" indent="-342900">
              <a:lnSpc>
                <a:spcPct val="100000"/>
              </a:lnSpc>
              <a:buClr>
                <a:srgbClr val="000000"/>
              </a:buClr>
            </a:pPr>
            <a:r>
              <a:rPr lang="en" sz="2400" dirty="0">
                <a:solidFill>
                  <a:schemeClr val="dk2"/>
                </a:solidFill>
                <a:latin typeface="Arial"/>
                <a:ea typeface="Arial"/>
                <a:cs typeface="Arial"/>
                <a:sym typeface="Arial"/>
              </a:rPr>
              <a:t>“Flat age within stage” (FAS)</a:t>
            </a:r>
          </a:p>
          <a:p>
            <a:pPr marL="342900" indent="-342900">
              <a:lnSpc>
                <a:spcPct val="100000"/>
              </a:lnSpc>
              <a:buClr>
                <a:srgbClr val="000000"/>
              </a:buClr>
            </a:pPr>
            <a:r>
              <a:rPr lang="en" sz="2400" dirty="0">
                <a:solidFill>
                  <a:schemeClr val="dk2"/>
                </a:solidFill>
                <a:latin typeface="Arial"/>
                <a:ea typeface="Arial"/>
                <a:cs typeface="Arial"/>
                <a:sym typeface="Arial"/>
              </a:rPr>
              <a:t>Equal number of each age</a:t>
            </a:r>
            <a:endParaRPr sz="2400" dirty="0">
              <a:solidFill>
                <a:schemeClr val="dk2"/>
              </a:solidFill>
              <a:latin typeface="Arial"/>
              <a:ea typeface="Arial"/>
              <a:cs typeface="Arial"/>
              <a:sym typeface="Arial"/>
            </a:endParaRPr>
          </a:p>
          <a:p>
            <a:pPr marL="342900" indent="-342900">
              <a:lnSpc>
                <a:spcPct val="100000"/>
              </a:lnSpc>
              <a:buClr>
                <a:srgbClr val="000000"/>
              </a:buClr>
            </a:pPr>
            <a:r>
              <a:rPr lang="en" sz="2400" dirty="0">
                <a:solidFill>
                  <a:schemeClr val="dk2"/>
                </a:solidFill>
                <a:latin typeface="Arial"/>
                <a:ea typeface="Arial"/>
                <a:cs typeface="Arial"/>
                <a:sym typeface="Arial"/>
              </a:rPr>
              <a:t>Fraction that transition = 1/10 [or 1/(MA-1)]</a:t>
            </a:r>
            <a:endParaRPr sz="2400" dirty="0">
              <a:solidFill>
                <a:schemeClr val="dk2"/>
              </a:solidFill>
              <a:latin typeface="Arial"/>
              <a:ea typeface="Arial"/>
              <a:cs typeface="Arial"/>
              <a:sym typeface="Arial"/>
            </a:endParaRPr>
          </a:p>
        </p:txBody>
      </p:sp>
      <p:pic>
        <p:nvPicPr>
          <p:cNvPr id="203" name="Google Shape;203;p30"/>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6626420" y="2967767"/>
            <a:ext cx="4692587" cy="3687032"/>
          </a:xfrm>
          <a:prstGeom prst="rect">
            <a:avLst/>
          </a:prstGeom>
          <a:noFill/>
          <a:ln>
            <a:noFill/>
          </a:ln>
        </p:spPr>
      </p:pic>
      <p:sp>
        <p:nvSpPr>
          <p:cNvPr id="204" name="Google Shape;204;p30"/>
          <p:cNvSpPr txBox="1"/>
          <p:nvPr/>
        </p:nvSpPr>
        <p:spPr>
          <a:xfrm>
            <a:off x="6626433" y="1661767"/>
            <a:ext cx="5300000" cy="984845"/>
          </a:xfrm>
          <a:prstGeom prst="rect">
            <a:avLst/>
          </a:prstGeom>
          <a:noFill/>
          <a:ln>
            <a:noFill/>
          </a:ln>
        </p:spPr>
        <p:txBody>
          <a:bodyPr spcFirstLastPara="1" wrap="square" lIns="121900" tIns="121900" rIns="121900" bIns="121900" anchor="t" anchorCtr="0">
            <a:spAutoFit/>
          </a:bodyPr>
          <a:lstStyle/>
          <a:p>
            <a:r>
              <a:rPr lang="en" sz="2400" dirty="0">
                <a:solidFill>
                  <a:schemeClr val="dk2"/>
                </a:solidFill>
              </a:rPr>
              <a:t>Juvenile mortality means many fewer older individuals (Kendall et al. 2019)</a:t>
            </a:r>
            <a:endParaRPr sz="2400" dirty="0">
              <a:solidFill>
                <a:schemeClr val="dk2"/>
              </a:solidFill>
            </a:endParaRPr>
          </a:p>
        </p:txBody>
      </p:sp>
      <p:sp>
        <p:nvSpPr>
          <p:cNvPr id="205" name="Google Shape;205;p30"/>
          <p:cNvSpPr txBox="1">
            <a:spLocks noGrp="1"/>
          </p:cNvSpPr>
          <p:nvPr>
            <p:ph type="title"/>
          </p:nvPr>
        </p:nvSpPr>
        <p:spPr>
          <a:xfrm>
            <a:off x="6626433" y="349527"/>
            <a:ext cx="4153600" cy="763600"/>
          </a:xfrm>
          <a:prstGeom prst="rect">
            <a:avLst/>
          </a:prstGeom>
        </p:spPr>
        <p:txBody>
          <a:bodyPr spcFirstLastPara="1" wrap="square" lIns="121900" tIns="121900" rIns="121900" bIns="121900" anchor="t" anchorCtr="0">
            <a:normAutofit fontScale="90000"/>
          </a:bodyPr>
          <a:lstStyle/>
          <a:p>
            <a:r>
              <a:rPr lang="en" dirty="0">
                <a:solidFill>
                  <a:srgbClr val="FF0000"/>
                </a:solidFill>
              </a:rPr>
              <a:t>Problem:</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uiExpand="1" build="p"/>
      <p:bldP spid="204" grpId="0"/>
      <p:bldP spid="2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dirty="0"/>
              <a:t>If we correct/mitigate these issues, how do predictions change?</a:t>
            </a:r>
            <a:endParaRPr dirty="0"/>
          </a:p>
        </p:txBody>
      </p:sp>
      <p:sp>
        <p:nvSpPr>
          <p:cNvPr id="211" name="Google Shape;211;p31"/>
          <p:cNvSpPr txBox="1">
            <a:spLocks noGrp="1"/>
          </p:cNvSpPr>
          <p:nvPr>
            <p:ph type="body" idx="1"/>
          </p:nvPr>
        </p:nvSpPr>
        <p:spPr>
          <a:xfrm>
            <a:off x="415600" y="2243137"/>
            <a:ext cx="11360800" cy="3848695"/>
          </a:xfrm>
          <a:prstGeom prst="rect">
            <a:avLst/>
          </a:prstGeom>
        </p:spPr>
        <p:txBody>
          <a:bodyPr spcFirstLastPara="1" wrap="square" lIns="121900" tIns="121900" rIns="121900" bIns="121900" anchor="t" anchorCtr="0">
            <a:normAutofit/>
          </a:bodyPr>
          <a:lstStyle/>
          <a:p>
            <a:pPr>
              <a:buAutoNum type="arabicPeriod"/>
            </a:pPr>
            <a:r>
              <a:rPr lang="en" dirty="0"/>
              <a:t>Mitigate </a:t>
            </a:r>
            <a:r>
              <a:rPr lang="en-US" dirty="0"/>
              <a:t>immigration error</a:t>
            </a:r>
            <a:endParaRPr dirty="0"/>
          </a:p>
          <a:p>
            <a:pPr>
              <a:spcBef>
                <a:spcPts val="1600"/>
              </a:spcBef>
              <a:buAutoNum type="arabicPeriod"/>
            </a:pPr>
            <a:r>
              <a:rPr lang="en" dirty="0"/>
              <a:t>Fix maturation rate</a:t>
            </a:r>
          </a:p>
          <a:p>
            <a:pPr>
              <a:spcBef>
                <a:spcPts val="1600"/>
              </a:spcBef>
              <a:buAutoNum type="arabicPeriod"/>
            </a:pPr>
            <a:r>
              <a:rPr lang="en" dirty="0"/>
              <a:t>Fix another error I haven’t mentioned relating to the ceiling density dependence model that allowed some populations to “break free” from their carrying capacity</a:t>
            </a:r>
            <a:endParaRPr lang="en-US" dirty="0"/>
          </a:p>
          <a:p>
            <a:pPr>
              <a:spcBef>
                <a:spcPts val="1600"/>
              </a:spcBef>
              <a:buAutoNum type="arabicPeriod"/>
            </a:pPr>
            <a:r>
              <a:rPr lang="en-US" dirty="0"/>
              <a:t>Try all the above!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415600" y="350550"/>
            <a:ext cx="11360800" cy="763600"/>
          </a:xfrm>
          <a:prstGeom prst="rect">
            <a:avLst/>
          </a:prstGeom>
        </p:spPr>
        <p:txBody>
          <a:bodyPr spcFirstLastPara="1" wrap="square" lIns="121900" tIns="121900" rIns="121900" bIns="121900" anchor="t" anchorCtr="0">
            <a:normAutofit fontScale="90000"/>
          </a:bodyPr>
          <a:lstStyle/>
          <a:p>
            <a:r>
              <a:rPr lang="en" dirty="0"/>
              <a:t>Results </a:t>
            </a:r>
            <a:r>
              <a:rPr lang="en" sz="3200" dirty="0"/>
              <a:t>(</a:t>
            </a:r>
            <a:r>
              <a:rPr lang="en" sz="3600" dirty="0"/>
              <a:t>Medium threats + low management scenario)</a:t>
            </a:r>
            <a:endParaRPr dirty="0"/>
          </a:p>
        </p:txBody>
      </p:sp>
      <p:pic>
        <p:nvPicPr>
          <p:cNvPr id="228" name="Google Shape;228;p3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15600" y="1722682"/>
            <a:ext cx="11360800" cy="4496359"/>
          </a:xfrm>
          <a:prstGeom prst="rect">
            <a:avLst/>
          </a:prstGeom>
          <a:noFill/>
          <a:ln>
            <a:noFill/>
          </a:ln>
        </p:spPr>
      </p:pic>
      <p:sp>
        <p:nvSpPr>
          <p:cNvPr id="229" name="Google Shape;229;p33"/>
          <p:cNvSpPr txBox="1">
            <a:spLocks noGrp="1"/>
          </p:cNvSpPr>
          <p:nvPr>
            <p:ph type="title"/>
          </p:nvPr>
        </p:nvSpPr>
        <p:spPr>
          <a:xfrm>
            <a:off x="623400" y="5760990"/>
            <a:ext cx="11360800" cy="763600"/>
          </a:xfrm>
          <a:prstGeom prst="rect">
            <a:avLst/>
          </a:prstGeom>
        </p:spPr>
        <p:txBody>
          <a:bodyPr spcFirstLastPara="1" wrap="square" lIns="121900" tIns="121900" rIns="121900" bIns="121900" anchor="t" anchorCtr="0">
            <a:normAutofit fontScale="90000"/>
          </a:bodyPr>
          <a:lstStyle/>
          <a:p>
            <a:r>
              <a:rPr lang="en" dirty="0"/>
              <a:t>Declines are much greater than originally predicted</a:t>
            </a:r>
            <a:endParaRPr dirty="0"/>
          </a:p>
        </p:txBody>
      </p:sp>
      <p:sp>
        <p:nvSpPr>
          <p:cNvPr id="230" name="Google Shape;230;p33"/>
          <p:cNvSpPr txBox="1"/>
          <p:nvPr/>
        </p:nvSpPr>
        <p:spPr>
          <a:xfrm>
            <a:off x="10062300" y="2964840"/>
            <a:ext cx="2402800" cy="382800"/>
          </a:xfrm>
          <a:prstGeom prst="rect">
            <a:avLst/>
          </a:prstGeom>
          <a:solidFill>
            <a:schemeClr val="lt1"/>
          </a:solidFill>
          <a:ln>
            <a:noFill/>
          </a:ln>
        </p:spPr>
        <p:txBody>
          <a:bodyPr spcFirstLastPara="1" wrap="square" lIns="121900" tIns="121900" rIns="121900" bIns="121900" anchor="t" anchorCtr="0">
            <a:noAutofit/>
          </a:bodyPr>
          <a:lstStyle/>
          <a:p>
            <a:r>
              <a:rPr lang="en" sz="2000">
                <a:solidFill>
                  <a:schemeClr val="dk2"/>
                </a:solidFill>
              </a:rPr>
              <a:t>Original</a:t>
            </a:r>
            <a:endParaRPr sz="2000">
              <a:solidFill>
                <a:schemeClr val="dk2"/>
              </a:solidFill>
            </a:endParaRPr>
          </a:p>
        </p:txBody>
      </p:sp>
      <p:sp>
        <p:nvSpPr>
          <p:cNvPr id="232" name="Google Shape;232;p33"/>
          <p:cNvSpPr txBox="1"/>
          <p:nvPr/>
        </p:nvSpPr>
        <p:spPr>
          <a:xfrm>
            <a:off x="10099567" y="3817973"/>
            <a:ext cx="2402800" cy="382800"/>
          </a:xfrm>
          <a:prstGeom prst="rect">
            <a:avLst/>
          </a:prstGeom>
          <a:solidFill>
            <a:schemeClr val="lt1"/>
          </a:solidFill>
          <a:ln>
            <a:noFill/>
          </a:ln>
        </p:spPr>
        <p:txBody>
          <a:bodyPr spcFirstLastPara="1" wrap="square" lIns="121900" tIns="121900" rIns="121900" bIns="121900" anchor="t" anchorCtr="0">
            <a:noAutofit/>
          </a:bodyPr>
          <a:lstStyle/>
          <a:p>
            <a:r>
              <a:rPr lang="en" sz="2000">
                <a:solidFill>
                  <a:schemeClr val="dk2"/>
                </a:solidFill>
              </a:rPr>
              <a:t>Immigration</a:t>
            </a:r>
            <a:endParaRPr sz="2000">
              <a:solidFill>
                <a:schemeClr val="dk2"/>
              </a:solidFill>
            </a:endParaRPr>
          </a:p>
        </p:txBody>
      </p:sp>
      <p:sp>
        <p:nvSpPr>
          <p:cNvPr id="233" name="Google Shape;233;p33"/>
          <p:cNvSpPr txBox="1"/>
          <p:nvPr/>
        </p:nvSpPr>
        <p:spPr>
          <a:xfrm>
            <a:off x="10099567" y="4295340"/>
            <a:ext cx="2402800" cy="382800"/>
          </a:xfrm>
          <a:prstGeom prst="rect">
            <a:avLst/>
          </a:prstGeom>
          <a:solidFill>
            <a:schemeClr val="lt1"/>
          </a:solidFill>
          <a:ln>
            <a:noFill/>
          </a:ln>
        </p:spPr>
        <p:txBody>
          <a:bodyPr spcFirstLastPara="1" wrap="square" lIns="121900" tIns="121900" rIns="121900" bIns="121900" anchor="t" anchorCtr="0">
            <a:noAutofit/>
          </a:bodyPr>
          <a:lstStyle/>
          <a:p>
            <a:r>
              <a:rPr lang="en" sz="2000">
                <a:solidFill>
                  <a:schemeClr val="dk2"/>
                </a:solidFill>
              </a:rPr>
              <a:t>Immigration + </a:t>
            </a:r>
            <a:endParaRPr sz="2000">
              <a:solidFill>
                <a:schemeClr val="dk2"/>
              </a:solidFill>
            </a:endParaRPr>
          </a:p>
          <a:p>
            <a:r>
              <a:rPr lang="en" sz="2000">
                <a:solidFill>
                  <a:schemeClr val="dk2"/>
                </a:solidFill>
              </a:rPr>
              <a:t>   Maturation</a:t>
            </a:r>
            <a:endParaRPr sz="2000">
              <a:solidFill>
                <a:schemeClr val="dk2"/>
              </a:solidFill>
            </a:endParaRPr>
          </a:p>
        </p:txBody>
      </p:sp>
      <p:sp>
        <p:nvSpPr>
          <p:cNvPr id="2" name="Rectangle 1">
            <a:extLst>
              <a:ext uri="{FF2B5EF4-FFF2-40B4-BE49-F238E27FC236}">
                <a16:creationId xmlns:a16="http://schemas.microsoft.com/office/drawing/2014/main" id="{3DF86F25-33B7-4363-A97D-A7C230C394F0}"/>
              </a:ext>
            </a:extLst>
          </p:cNvPr>
          <p:cNvSpPr/>
          <p:nvPr/>
        </p:nvSpPr>
        <p:spPr>
          <a:xfrm>
            <a:off x="2714624" y="1511358"/>
            <a:ext cx="2402799" cy="41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77D7E8-D9D5-4E93-A799-C2424370F170}"/>
              </a:ext>
            </a:extLst>
          </p:cNvPr>
          <p:cNvSpPr/>
          <p:nvPr/>
        </p:nvSpPr>
        <p:spPr>
          <a:xfrm>
            <a:off x="7008068" y="1446283"/>
            <a:ext cx="2402799" cy="41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96A6CB-D16F-4BFA-8ADA-FBA981C83DF2}"/>
              </a:ext>
            </a:extLst>
          </p:cNvPr>
          <p:cNvSpPr/>
          <p:nvPr/>
        </p:nvSpPr>
        <p:spPr>
          <a:xfrm>
            <a:off x="3421807" y="1506590"/>
            <a:ext cx="1705136" cy="41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086491-74ED-4406-AA3D-1BF1DCD02BBC}"/>
              </a:ext>
            </a:extLst>
          </p:cNvPr>
          <p:cNvSpPr/>
          <p:nvPr/>
        </p:nvSpPr>
        <p:spPr>
          <a:xfrm>
            <a:off x="7715251" y="1441515"/>
            <a:ext cx="1705136" cy="41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C21169-2158-453B-9752-C18AC24F8EFE}"/>
              </a:ext>
            </a:extLst>
          </p:cNvPr>
          <p:cNvSpPr/>
          <p:nvPr/>
        </p:nvSpPr>
        <p:spPr>
          <a:xfrm>
            <a:off x="4143375" y="1516110"/>
            <a:ext cx="978799" cy="41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6A1A1F-2202-4135-A5B8-4CC90025BA8D}"/>
              </a:ext>
            </a:extLst>
          </p:cNvPr>
          <p:cNvSpPr/>
          <p:nvPr/>
        </p:nvSpPr>
        <p:spPr>
          <a:xfrm>
            <a:off x="8343901" y="1451035"/>
            <a:ext cx="1071718" cy="41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AE49F0-BC7D-4C2D-91FD-6071366CAE1D}"/>
              </a:ext>
            </a:extLst>
          </p:cNvPr>
          <p:cNvSpPr/>
          <p:nvPr/>
        </p:nvSpPr>
        <p:spPr>
          <a:xfrm>
            <a:off x="9420387" y="1627258"/>
            <a:ext cx="2771613" cy="410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85;p17">
            <a:extLst>
              <a:ext uri="{FF2B5EF4-FFF2-40B4-BE49-F238E27FC236}">
                <a16:creationId xmlns:a16="http://schemas.microsoft.com/office/drawing/2014/main" id="{F02A2542-F1D3-460C-AB8D-9336C6EDAEE1}"/>
              </a:ext>
            </a:extLst>
          </p:cNvPr>
          <p:cNvSpPr txBox="1"/>
          <p:nvPr/>
        </p:nvSpPr>
        <p:spPr>
          <a:xfrm>
            <a:off x="4526280" y="6336848"/>
            <a:ext cx="7751420"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Loope, Shoemaker and Akcakaya 2024. Global Ecology and Conservation</a:t>
            </a:r>
            <a:endParaRPr sz="1733"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 grpId="0" animBg="1"/>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415600" y="593367"/>
            <a:ext cx="7719200" cy="1294400"/>
          </a:xfrm>
          <a:prstGeom prst="rect">
            <a:avLst/>
          </a:prstGeom>
        </p:spPr>
        <p:txBody>
          <a:bodyPr spcFirstLastPara="1" wrap="square" lIns="121900" tIns="121900" rIns="121900" bIns="121900" anchor="t" anchorCtr="0">
            <a:normAutofit fontScale="90000"/>
          </a:bodyPr>
          <a:lstStyle/>
          <a:p>
            <a:r>
              <a:rPr lang="en"/>
              <a:t>Same pattern for other scenarios</a:t>
            </a:r>
            <a:endParaRPr/>
          </a:p>
        </p:txBody>
      </p:sp>
      <p:pic>
        <p:nvPicPr>
          <p:cNvPr id="239" name="Google Shape;239;p34"/>
          <p:cNvPicPr preferRelativeResize="0"/>
          <p:nvPr/>
        </p:nvPicPr>
        <p:blipFill rotWithShape="1">
          <a:blip r:embed="rId3">
            <a:alphaModFix/>
            <a:extLst>
              <a:ext uri="{28A0092B-C50C-407E-A947-70E740481C1C}">
                <a14:useLocalDpi xmlns:a14="http://schemas.microsoft.com/office/drawing/2010/main" val="0"/>
              </a:ext>
            </a:extLst>
          </a:blip>
          <a:srcRect t="65885"/>
          <a:stretch/>
        </p:blipFill>
        <p:spPr>
          <a:xfrm>
            <a:off x="-1120533" y="3781867"/>
            <a:ext cx="6423733" cy="2275701"/>
          </a:xfrm>
          <a:prstGeom prst="rect">
            <a:avLst/>
          </a:prstGeom>
          <a:noFill/>
          <a:ln>
            <a:noFill/>
          </a:ln>
        </p:spPr>
      </p:pic>
      <p:pic>
        <p:nvPicPr>
          <p:cNvPr id="240" name="Google Shape;240;p34"/>
          <p:cNvPicPr preferRelativeResize="0"/>
          <p:nvPr/>
        </p:nvPicPr>
        <p:blipFill rotWithShape="1">
          <a:blip r:embed="rId3">
            <a:alphaModFix/>
            <a:extLst>
              <a:ext uri="{28A0092B-C50C-407E-A947-70E740481C1C}">
                <a14:useLocalDpi xmlns:a14="http://schemas.microsoft.com/office/drawing/2010/main" val="0"/>
              </a:ext>
            </a:extLst>
          </a:blip>
          <a:srcRect b="35616"/>
          <a:stretch/>
        </p:blipFill>
        <p:spPr>
          <a:xfrm>
            <a:off x="4530800" y="1296333"/>
            <a:ext cx="7800899" cy="52156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336D-C829-43CB-8931-40F938EFF36E}"/>
              </a:ext>
            </a:extLst>
          </p:cNvPr>
          <p:cNvSpPr>
            <a:spLocks noGrp="1"/>
          </p:cNvSpPr>
          <p:nvPr>
            <p:ph type="title"/>
          </p:nvPr>
        </p:nvSpPr>
        <p:spPr/>
        <p:txBody>
          <a:bodyPr>
            <a:normAutofit fontScale="90000"/>
          </a:bodyPr>
          <a:lstStyle/>
          <a:p>
            <a:r>
              <a:rPr lang="en-US" dirty="0"/>
              <a:t>Next steps</a:t>
            </a:r>
          </a:p>
        </p:txBody>
      </p:sp>
      <p:sp>
        <p:nvSpPr>
          <p:cNvPr id="3" name="Text Placeholder 2">
            <a:extLst>
              <a:ext uri="{FF2B5EF4-FFF2-40B4-BE49-F238E27FC236}">
                <a16:creationId xmlns:a16="http://schemas.microsoft.com/office/drawing/2014/main" id="{100801CE-42A3-4C56-930C-89B1B5D84B59}"/>
              </a:ext>
            </a:extLst>
          </p:cNvPr>
          <p:cNvSpPr>
            <a:spLocks noGrp="1"/>
          </p:cNvSpPr>
          <p:nvPr>
            <p:ph type="body" idx="1"/>
          </p:nvPr>
        </p:nvSpPr>
        <p:spPr/>
        <p:txBody>
          <a:bodyPr/>
          <a:lstStyle/>
          <a:p>
            <a:r>
              <a:rPr lang="en-US" dirty="0"/>
              <a:t>Develop and test a new </a:t>
            </a:r>
            <a:r>
              <a:rPr lang="en-US" dirty="0" err="1"/>
              <a:t>rangewide</a:t>
            </a:r>
            <a:r>
              <a:rPr lang="en-US" dirty="0"/>
              <a:t> population model for the gopher tortoise (with collaborators)</a:t>
            </a:r>
          </a:p>
          <a:p>
            <a:r>
              <a:rPr lang="en-US" dirty="0"/>
              <a:t>Hopefully, USFWS will re-evaluate the status of the species, and our new model will be considered as an important piece of evidence.</a:t>
            </a:r>
          </a:p>
          <a:p>
            <a:endParaRPr lang="en-US" dirty="0"/>
          </a:p>
          <a:p>
            <a:r>
              <a:rPr lang="en-US" dirty="0"/>
              <a:t>Lesson learned: it can be very difficult to correct an error once it becomes part of an established conservation policy! </a:t>
            </a:r>
          </a:p>
        </p:txBody>
      </p:sp>
    </p:spTree>
    <p:extLst>
      <p:ext uri="{BB962C8B-B14F-4D97-AF65-F5344CB8AC3E}">
        <p14:creationId xmlns:p14="http://schemas.microsoft.com/office/powerpoint/2010/main" val="3438308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F9AF-EFB2-4B63-BF7D-6E05064E3A7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4AA0285-EA75-4C0F-AC5A-339C821B069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F8A6890-FD37-48E9-8AF2-2A3E6FAFD526}"/>
              </a:ext>
            </a:extLst>
          </p:cNvPr>
          <p:cNvSpPr>
            <a:spLocks noGrp="1"/>
          </p:cNvSpPr>
          <p:nvPr>
            <p:ph type="ftr" idx="11"/>
          </p:nvPr>
        </p:nvSpPr>
        <p:spPr/>
        <p:txBody>
          <a:bodyPr/>
          <a:lstStyle/>
          <a:p>
            <a:r>
              <a:rPr lang="en-US"/>
              <a:t>Bowman's Hill Lecture Series, Summer 2025</a:t>
            </a:r>
          </a:p>
        </p:txBody>
      </p:sp>
    </p:spTree>
    <p:extLst>
      <p:ext uri="{BB962C8B-B14F-4D97-AF65-F5344CB8AC3E}">
        <p14:creationId xmlns:p14="http://schemas.microsoft.com/office/powerpoint/2010/main" val="286781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8A14-63CB-4F1C-B271-0FEC0B32FEB7}"/>
              </a:ext>
            </a:extLst>
          </p:cNvPr>
          <p:cNvSpPr>
            <a:spLocks noGrp="1"/>
          </p:cNvSpPr>
          <p:nvPr>
            <p:ph type="title"/>
          </p:nvPr>
        </p:nvSpPr>
        <p:spPr>
          <a:noFill/>
          <a:ln>
            <a:noFill/>
          </a:ln>
        </p:spPr>
        <p:txBody>
          <a:bodyPr spcFirstLastPara="1" wrap="square" lIns="91425" tIns="45700" rIns="91425" bIns="45700" anchor="ctr" anchorCtr="0">
            <a:normAutofit/>
          </a:bodyPr>
          <a:lstStyle/>
          <a:p>
            <a:r>
              <a:rPr lang="en-US" sz="4000" b="1" dirty="0"/>
              <a:t>Gopher tortoise conservation challenges</a:t>
            </a:r>
          </a:p>
        </p:txBody>
      </p:sp>
      <p:sp>
        <p:nvSpPr>
          <p:cNvPr id="3" name="Text Placeholder 2">
            <a:extLst>
              <a:ext uri="{FF2B5EF4-FFF2-40B4-BE49-F238E27FC236}">
                <a16:creationId xmlns:a16="http://schemas.microsoft.com/office/drawing/2014/main" id="{C7C6E975-A5C6-4A30-BDFC-63F13CE161F1}"/>
              </a:ext>
            </a:extLst>
          </p:cNvPr>
          <p:cNvSpPr>
            <a:spLocks noGrp="1"/>
          </p:cNvSpPr>
          <p:nvPr>
            <p:ph type="body" idx="1"/>
          </p:nvPr>
        </p:nvSpPr>
        <p:spPr/>
        <p:txBody>
          <a:bodyPr>
            <a:normAutofit fontScale="92500" lnSpcReduction="10000"/>
          </a:bodyPr>
          <a:lstStyle/>
          <a:p>
            <a:r>
              <a:rPr lang="en-US" dirty="0"/>
              <a:t>Habitat loss and fragmentation</a:t>
            </a:r>
          </a:p>
          <a:p>
            <a:pPr lvl="1"/>
            <a:r>
              <a:rPr lang="en-US" dirty="0"/>
              <a:t>~3% of original longleaf pine habitat remains</a:t>
            </a:r>
          </a:p>
          <a:p>
            <a:pPr lvl="1"/>
            <a:r>
              <a:rPr lang="en-US" dirty="0"/>
              <a:t>Fire suppression, urbanization, commercial forestry</a:t>
            </a:r>
          </a:p>
          <a:p>
            <a:r>
              <a:rPr lang="en-US" dirty="0"/>
              <a:t>Climate change</a:t>
            </a:r>
          </a:p>
          <a:p>
            <a:pPr lvl="1"/>
            <a:r>
              <a:rPr lang="en-US" dirty="0"/>
              <a:t>Reduced prescribed fire opportunities under climate change</a:t>
            </a:r>
          </a:p>
          <a:p>
            <a:pPr lvl="1"/>
            <a:r>
              <a:rPr lang="en-US" dirty="0"/>
              <a:t>Sea level rise</a:t>
            </a:r>
          </a:p>
          <a:p>
            <a:pPr lvl="1"/>
            <a:r>
              <a:rPr lang="en-US" dirty="0"/>
              <a:t>Temperature dependent sex determination</a:t>
            </a:r>
          </a:p>
          <a:p>
            <a:pPr lvl="1"/>
            <a:r>
              <a:rPr lang="en-US" dirty="0"/>
              <a:t>Severe weather</a:t>
            </a:r>
          </a:p>
          <a:p>
            <a:r>
              <a:rPr lang="en-US" dirty="0"/>
              <a:t>Road mortality</a:t>
            </a:r>
          </a:p>
          <a:p>
            <a:r>
              <a:rPr lang="en-US" dirty="0"/>
              <a:t>Fire ants</a:t>
            </a:r>
          </a:p>
          <a:p>
            <a:r>
              <a:rPr lang="en-US" dirty="0"/>
              <a:t>Other: invasive flora, nest predation, utility scale solar, disease </a:t>
            </a:r>
          </a:p>
        </p:txBody>
      </p:sp>
    </p:spTree>
    <p:extLst>
      <p:ext uri="{BB962C8B-B14F-4D97-AF65-F5344CB8AC3E}">
        <p14:creationId xmlns:p14="http://schemas.microsoft.com/office/powerpoint/2010/main" val="323580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15600" y="204767"/>
            <a:ext cx="11360800" cy="763600"/>
          </a:xfrm>
          <a:prstGeom prst="rect">
            <a:avLst/>
          </a:prstGeom>
        </p:spPr>
        <p:txBody>
          <a:bodyPr spcFirstLastPara="1" wrap="square" lIns="121900" tIns="121900" rIns="121900" bIns="121900" anchor="t" anchorCtr="0">
            <a:normAutofit fontScale="90000"/>
          </a:bodyPr>
          <a:lstStyle/>
          <a:p>
            <a:r>
              <a:rPr lang="en" dirty="0"/>
              <a:t>PVAs in USFWS status assessments</a:t>
            </a:r>
            <a:endParaRPr dirty="0"/>
          </a:p>
        </p:txBody>
      </p:sp>
      <p:sp>
        <p:nvSpPr>
          <p:cNvPr id="69" name="Google Shape;69;p15"/>
          <p:cNvSpPr txBox="1">
            <a:spLocks noGrp="1"/>
          </p:cNvSpPr>
          <p:nvPr>
            <p:ph type="body" idx="1"/>
          </p:nvPr>
        </p:nvSpPr>
        <p:spPr>
          <a:xfrm>
            <a:off x="415600" y="1536633"/>
            <a:ext cx="11360800" cy="4734800"/>
          </a:xfrm>
          <a:prstGeom prst="rect">
            <a:avLst/>
          </a:prstGeom>
        </p:spPr>
        <p:txBody>
          <a:bodyPr spcFirstLastPara="1" wrap="square" lIns="121900" tIns="121900" rIns="121900" bIns="121900" anchor="t" anchorCtr="0">
            <a:normAutofit/>
          </a:bodyPr>
          <a:lstStyle/>
          <a:p>
            <a:pPr marL="0" indent="0">
              <a:spcBef>
                <a:spcPts val="1600"/>
              </a:spcBef>
              <a:buNone/>
            </a:pPr>
            <a:r>
              <a:rPr lang="en" dirty="0"/>
              <a:t>Goal: </a:t>
            </a:r>
          </a:p>
          <a:p>
            <a:pPr marL="0" indent="0">
              <a:spcBef>
                <a:spcPts val="1600"/>
              </a:spcBef>
              <a:buNone/>
            </a:pPr>
            <a:r>
              <a:rPr lang="en" sz="3600" dirty="0"/>
              <a:t>“</a:t>
            </a:r>
            <a:r>
              <a:rPr lang="en" sz="3600" i="1" dirty="0"/>
              <a:t>To analyze the available scientific information to estimate a particular species’ current condition and forecast the species’ future condition for ESA decisions</a:t>
            </a:r>
            <a:r>
              <a:rPr lang="en" sz="3600" dirty="0"/>
              <a:t>.”</a:t>
            </a:r>
            <a:endParaRPr sz="3600" dirty="0"/>
          </a:p>
          <a:p>
            <a:pPr marL="0" indent="0">
              <a:spcBef>
                <a:spcPts val="1600"/>
              </a:spcBef>
              <a:spcAft>
                <a:spcPts val="1600"/>
              </a:spcAft>
              <a:buNone/>
            </a:pPr>
            <a:endParaRPr lang="en" dirty="0"/>
          </a:p>
        </p:txBody>
      </p:sp>
      <p:sp>
        <p:nvSpPr>
          <p:cNvPr id="70" name="Google Shape;70;p15"/>
          <p:cNvSpPr txBox="1"/>
          <p:nvPr/>
        </p:nvSpPr>
        <p:spPr>
          <a:xfrm>
            <a:off x="7881333" y="6191989"/>
            <a:ext cx="40000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400" b="1" i="1" dirty="0">
                <a:solidFill>
                  <a:schemeClr val="dk2"/>
                </a:solidFill>
              </a:rPr>
              <a:t>Smith et al. 2018 JFWM</a:t>
            </a:r>
            <a:endParaRPr sz="1867" dirty="0"/>
          </a:p>
        </p:txBody>
      </p:sp>
    </p:spTree>
    <p:extLst>
      <p:ext uri="{BB962C8B-B14F-4D97-AF65-F5344CB8AC3E}">
        <p14:creationId xmlns:p14="http://schemas.microsoft.com/office/powerpoint/2010/main" val="85118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PVA challenges and opportunities </a:t>
            </a:r>
            <a:endParaRPr/>
          </a:p>
        </p:txBody>
      </p:sp>
      <p:sp>
        <p:nvSpPr>
          <p:cNvPr id="110" name="Google Shape;110;p15"/>
          <p:cNvSpPr txBox="1">
            <a:spLocks noGrp="1"/>
          </p:cNvSpPr>
          <p:nvPr>
            <p:ph type="body" idx="1"/>
          </p:nvPr>
        </p:nvSpPr>
        <p:spPr>
          <a:xfrm>
            <a:off x="759225" y="1825625"/>
            <a:ext cx="40818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dirty="0"/>
              <a:t>Large-scale questions require large-scale PVA models!</a:t>
            </a:r>
            <a:endParaRPr dirty="0"/>
          </a:p>
          <a:p>
            <a:pPr marL="457200" lvl="0" indent="-342900" algn="l" rtl="0">
              <a:lnSpc>
                <a:spcPct val="90000"/>
              </a:lnSpc>
              <a:spcBef>
                <a:spcPts val="0"/>
              </a:spcBef>
              <a:spcAft>
                <a:spcPts val="0"/>
              </a:spcAft>
              <a:buSzPts val="1800"/>
              <a:buChar char="•"/>
            </a:pPr>
            <a:r>
              <a:rPr lang="en-US" dirty="0"/>
              <a:t>Restoring species’ ecological role </a:t>
            </a:r>
            <a:endParaRPr dirty="0"/>
          </a:p>
          <a:p>
            <a:pPr marL="914400" lvl="1" indent="-342900" algn="l" rtl="0">
              <a:lnSpc>
                <a:spcPct val="90000"/>
              </a:lnSpc>
              <a:spcBef>
                <a:spcPts val="0"/>
              </a:spcBef>
              <a:spcAft>
                <a:spcPts val="0"/>
              </a:spcAft>
              <a:buSzPts val="1800"/>
              <a:buChar char="•"/>
            </a:pPr>
            <a:r>
              <a:rPr lang="en-US" dirty="0"/>
              <a:t>IUCN Green Status Assessment</a:t>
            </a:r>
            <a:endParaRPr dirty="0"/>
          </a:p>
          <a:p>
            <a:pPr marL="457200" lvl="0" indent="-342900" algn="l" rtl="0">
              <a:lnSpc>
                <a:spcPct val="90000"/>
              </a:lnSpc>
              <a:spcBef>
                <a:spcPts val="0"/>
              </a:spcBef>
              <a:spcAft>
                <a:spcPts val="0"/>
              </a:spcAft>
              <a:buSzPts val="1800"/>
              <a:buChar char="•"/>
            </a:pPr>
            <a:r>
              <a:rPr lang="en-US" dirty="0"/>
              <a:t>Multi-species assessments</a:t>
            </a:r>
          </a:p>
          <a:p>
            <a:pPr marL="457200" lvl="0" indent="-342900" algn="l" rtl="0">
              <a:lnSpc>
                <a:spcPct val="90000"/>
              </a:lnSpc>
              <a:spcBef>
                <a:spcPts val="0"/>
              </a:spcBef>
              <a:spcAft>
                <a:spcPts val="0"/>
              </a:spcAft>
              <a:buSzPts val="1800"/>
              <a:buChar char="•"/>
            </a:pPr>
            <a:r>
              <a:rPr lang="en-US" dirty="0"/>
              <a:t>Complexity comes at a cost!</a:t>
            </a:r>
            <a:endParaRPr dirty="0"/>
          </a:p>
        </p:txBody>
      </p:sp>
      <p:pic>
        <p:nvPicPr>
          <p:cNvPr id="111" name="Google Shape;111;p1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5062075" y="1690700"/>
            <a:ext cx="6366525" cy="4514201"/>
          </a:xfrm>
          <a:prstGeom prst="rect">
            <a:avLst/>
          </a:prstGeom>
          <a:noFill/>
          <a:ln>
            <a:noFill/>
          </a:ln>
        </p:spPr>
      </p:pic>
    </p:spTree>
    <p:extLst>
      <p:ext uri="{BB962C8B-B14F-4D97-AF65-F5344CB8AC3E}">
        <p14:creationId xmlns:p14="http://schemas.microsoft.com/office/powerpoint/2010/main" val="130604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13670-6B37-43A0-968D-AB4C1D0E2F2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BDDD954-1BA5-4542-BEFA-D1B48C938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00" y="766167"/>
            <a:ext cx="11533194" cy="4327592"/>
          </a:xfrm>
          <a:prstGeom prst="rect">
            <a:avLst/>
          </a:prstGeom>
        </p:spPr>
      </p:pic>
    </p:spTree>
    <p:extLst>
      <p:ext uri="{BB962C8B-B14F-4D97-AF65-F5344CB8AC3E}">
        <p14:creationId xmlns:p14="http://schemas.microsoft.com/office/powerpoint/2010/main" val="2779053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15600" y="306200"/>
            <a:ext cx="11360800" cy="763600"/>
          </a:xfrm>
          <a:prstGeom prst="rect">
            <a:avLst/>
          </a:prstGeom>
        </p:spPr>
        <p:txBody>
          <a:bodyPr spcFirstLastPara="1" wrap="square" lIns="121900" tIns="121900" rIns="121900" bIns="121900" anchor="t" anchorCtr="0">
            <a:normAutofit fontScale="90000"/>
          </a:bodyPr>
          <a:lstStyle/>
          <a:p>
            <a:r>
              <a:rPr lang="en" dirty="0"/>
              <a:t>Approach used in the USFWS gopher tortoise SSA</a:t>
            </a:r>
            <a:endParaRPr dirty="0"/>
          </a:p>
        </p:txBody>
      </p:sp>
      <p:sp>
        <p:nvSpPr>
          <p:cNvPr id="121" name="Google Shape;121;p21"/>
          <p:cNvSpPr txBox="1">
            <a:spLocks noGrp="1"/>
          </p:cNvSpPr>
          <p:nvPr>
            <p:ph type="body" idx="1"/>
          </p:nvPr>
        </p:nvSpPr>
        <p:spPr>
          <a:xfrm>
            <a:off x="415600" y="1536633"/>
            <a:ext cx="6225600" cy="4555200"/>
          </a:xfrm>
          <a:prstGeom prst="rect">
            <a:avLst/>
          </a:prstGeom>
        </p:spPr>
        <p:txBody>
          <a:bodyPr spcFirstLastPara="1" wrap="square" lIns="121900" tIns="121900" rIns="121900" bIns="121900" anchor="t" anchorCtr="0">
            <a:normAutofit fontScale="92500" lnSpcReduction="20000"/>
          </a:bodyPr>
          <a:lstStyle/>
          <a:p>
            <a:pPr marL="0" indent="0">
              <a:buNone/>
            </a:pPr>
            <a:r>
              <a:rPr lang="en" dirty="0"/>
              <a:t>“Dummy” metapopulations represent pool of dispersers to each focal population</a:t>
            </a:r>
            <a:endParaRPr dirty="0"/>
          </a:p>
          <a:p>
            <a:pPr marL="0" indent="0">
              <a:spcBef>
                <a:spcPts val="1600"/>
              </a:spcBef>
              <a:buNone/>
            </a:pPr>
            <a:r>
              <a:rPr lang="en" dirty="0"/>
              <a:t>Simple and fast, but:</a:t>
            </a:r>
            <a:endParaRPr dirty="0"/>
          </a:p>
          <a:p>
            <a:pPr>
              <a:spcBef>
                <a:spcPts val="1600"/>
              </a:spcBef>
            </a:pPr>
            <a:r>
              <a:rPr lang="en" dirty="0"/>
              <a:t>The same metapopulation can be both big and small at the same time</a:t>
            </a:r>
          </a:p>
          <a:p>
            <a:pPr>
              <a:spcBef>
                <a:spcPts val="1600"/>
              </a:spcBef>
            </a:pPr>
            <a:r>
              <a:rPr lang="en" dirty="0"/>
              <a:t>Immigration process can effectively generate new adult individuals out of “thin air”</a:t>
            </a:r>
          </a:p>
          <a:p>
            <a:pPr>
              <a:spcBef>
                <a:spcPts val="1600"/>
              </a:spcBef>
            </a:pPr>
            <a:r>
              <a:rPr lang="en" dirty="0"/>
              <a:t>Introduces strong positive feedback loop</a:t>
            </a:r>
          </a:p>
          <a:p>
            <a:pPr>
              <a:spcBef>
                <a:spcPts val="1600"/>
              </a:spcBef>
            </a:pPr>
            <a:r>
              <a:rPr lang="en" dirty="0"/>
              <a:t>Leads to logically impossible outcomes</a:t>
            </a:r>
            <a:endParaRPr dirty="0"/>
          </a:p>
        </p:txBody>
      </p:sp>
      <p:pic>
        <p:nvPicPr>
          <p:cNvPr id="122" name="Google Shape;122;p21"/>
          <p:cNvPicPr preferRelativeResize="0"/>
          <p:nvPr/>
        </p:nvPicPr>
        <p:blipFill rotWithShape="1">
          <a:blip r:embed="rId3">
            <a:alphaModFix/>
            <a:extLst>
              <a:ext uri="{28A0092B-C50C-407E-A947-70E740481C1C}">
                <a14:useLocalDpi xmlns:a14="http://schemas.microsoft.com/office/drawing/2010/main" val="0"/>
              </a:ext>
            </a:extLst>
          </a:blip>
          <a:srcRect l="49742" t="4773" r="2925" b="5339"/>
          <a:stretch/>
        </p:blipFill>
        <p:spPr>
          <a:xfrm>
            <a:off x="6981267" y="1599834"/>
            <a:ext cx="3970399" cy="4217333"/>
          </a:xfrm>
          <a:prstGeom prst="rect">
            <a:avLst/>
          </a:prstGeom>
          <a:noFill/>
          <a:ln>
            <a:noFill/>
          </a:ln>
        </p:spPr>
      </p:pic>
      <p:sp>
        <p:nvSpPr>
          <p:cNvPr id="5" name="Google Shape;85;p17">
            <a:extLst>
              <a:ext uri="{FF2B5EF4-FFF2-40B4-BE49-F238E27FC236}">
                <a16:creationId xmlns:a16="http://schemas.microsoft.com/office/drawing/2014/main" id="{37ECC396-25D8-4512-BB94-721801F9336B}"/>
              </a:ext>
            </a:extLst>
          </p:cNvPr>
          <p:cNvSpPr txBox="1"/>
          <p:nvPr/>
        </p:nvSpPr>
        <p:spPr>
          <a:xfrm>
            <a:off x="4526280" y="6306368"/>
            <a:ext cx="7751420"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Loope, Shoemaker and Akcakaya 2024. </a:t>
            </a:r>
            <a:r>
              <a:rPr lang="en" sz="1733" i="1" dirty="0">
                <a:solidFill>
                  <a:schemeClr val="dk1"/>
                </a:solidFill>
              </a:rPr>
              <a:t>Global Ecology and Conservation</a:t>
            </a:r>
            <a:endParaRPr sz="1733" i="1" dirty="0">
              <a:solidFill>
                <a:schemeClr val="dk1"/>
              </a:solidFill>
            </a:endParaRPr>
          </a:p>
        </p:txBody>
      </p:sp>
    </p:spTree>
    <p:extLst>
      <p:ext uri="{BB962C8B-B14F-4D97-AF65-F5344CB8AC3E}">
        <p14:creationId xmlns:p14="http://schemas.microsoft.com/office/powerpoint/2010/main" val="35984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a:t>Logically impossible outcomes</a:t>
            </a:r>
            <a:endParaRPr/>
          </a:p>
        </p:txBody>
      </p:sp>
      <p:sp>
        <p:nvSpPr>
          <p:cNvPr id="135" name="Google Shape;135;p23"/>
          <p:cNvSpPr txBox="1">
            <a:spLocks noGrp="1"/>
          </p:cNvSpPr>
          <p:nvPr>
            <p:ph type="body" idx="1"/>
          </p:nvPr>
        </p:nvSpPr>
        <p:spPr>
          <a:xfrm>
            <a:off x="415600" y="1536633"/>
            <a:ext cx="4958800" cy="4876800"/>
          </a:xfrm>
          <a:prstGeom prst="rect">
            <a:avLst/>
          </a:prstGeom>
        </p:spPr>
        <p:txBody>
          <a:bodyPr spcFirstLastPara="1" wrap="square" lIns="121900" tIns="121900" rIns="121900" bIns="121900" anchor="t" anchorCtr="0">
            <a:normAutofit/>
          </a:bodyPr>
          <a:lstStyle/>
          <a:p>
            <a:pPr indent="-474121">
              <a:buSzPts val="2000"/>
            </a:pPr>
            <a:r>
              <a:rPr lang="en" sz="2667" dirty="0"/>
              <a:t>Dummy metapopulations representing the same group of populations can differ from one another by orders of magnitude</a:t>
            </a:r>
            <a:endParaRPr sz="2667" dirty="0"/>
          </a:p>
          <a:p>
            <a:pPr indent="-474121">
              <a:buSzPts val="2000"/>
            </a:pPr>
            <a:r>
              <a:rPr lang="en" sz="2667" dirty="0"/>
              <a:t>Dummy metapopulations can grow at biologically impossible rates</a:t>
            </a:r>
            <a:endParaRPr sz="2667" dirty="0"/>
          </a:p>
        </p:txBody>
      </p:sp>
      <p:pic>
        <p:nvPicPr>
          <p:cNvPr id="136" name="Google Shape;136;p23"/>
          <p:cNvPicPr preferRelativeResize="0"/>
          <p:nvPr/>
        </p:nvPicPr>
        <p:blipFill rotWithShape="1">
          <a:blip r:embed="rId3" cstate="print">
            <a:alphaModFix/>
            <a:extLst>
              <a:ext uri="{28A0092B-C50C-407E-A947-70E740481C1C}">
                <a14:useLocalDpi xmlns:a14="http://schemas.microsoft.com/office/drawing/2010/main" val="0"/>
              </a:ext>
            </a:extLst>
          </a:blip>
          <a:srcRect r="20038"/>
          <a:stretch/>
        </p:blipFill>
        <p:spPr>
          <a:xfrm>
            <a:off x="5557834" y="1469067"/>
            <a:ext cx="6336868" cy="4876800"/>
          </a:xfrm>
          <a:prstGeom prst="rect">
            <a:avLst/>
          </a:prstGeom>
          <a:noFill/>
          <a:ln>
            <a:noFill/>
          </a:ln>
        </p:spPr>
      </p:pic>
    </p:spTree>
    <p:extLst>
      <p:ext uri="{BB962C8B-B14F-4D97-AF65-F5344CB8AC3E}">
        <p14:creationId xmlns:p14="http://schemas.microsoft.com/office/powerpoint/2010/main" val="3839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a:t>A strong and unrealistic feedback</a:t>
            </a:r>
            <a:endParaRPr/>
          </a:p>
        </p:txBody>
      </p:sp>
      <p:sp>
        <p:nvSpPr>
          <p:cNvPr id="128" name="Google Shape;128;p22"/>
          <p:cNvSpPr txBox="1">
            <a:spLocks noGrp="1"/>
          </p:cNvSpPr>
          <p:nvPr>
            <p:ph type="body" idx="1"/>
          </p:nvPr>
        </p:nvSpPr>
        <p:spPr>
          <a:xfrm>
            <a:off x="6096000" y="1796467"/>
            <a:ext cx="5680400" cy="4295600"/>
          </a:xfrm>
          <a:prstGeom prst="rect">
            <a:avLst/>
          </a:prstGeom>
        </p:spPr>
        <p:txBody>
          <a:bodyPr spcFirstLastPara="1" wrap="square" lIns="121900" tIns="121900" rIns="121900" bIns="121900" anchor="t" anchorCtr="0">
            <a:normAutofit fontScale="92500"/>
          </a:bodyPr>
          <a:lstStyle/>
          <a:p>
            <a:pPr marL="0" indent="0">
              <a:buNone/>
            </a:pPr>
            <a:r>
              <a:rPr lang="en" i="1" dirty="0"/>
              <a:t>For example…</a:t>
            </a:r>
            <a:endParaRPr i="1" dirty="0"/>
          </a:p>
          <a:p>
            <a:pPr marL="0" indent="0">
              <a:spcBef>
                <a:spcPts val="1600"/>
              </a:spcBef>
              <a:buNone/>
            </a:pPr>
            <a:r>
              <a:rPr lang="en" dirty="0"/>
              <a:t>N = 20,  dMP = 5000</a:t>
            </a:r>
            <a:endParaRPr dirty="0"/>
          </a:p>
          <a:p>
            <a:pPr>
              <a:spcBef>
                <a:spcPts val="1600"/>
              </a:spcBef>
            </a:pPr>
            <a:r>
              <a:rPr lang="en" dirty="0"/>
              <a:t>1% dispersal rate leads to 50 immigrants entering the population</a:t>
            </a:r>
            <a:endParaRPr dirty="0"/>
          </a:p>
          <a:p>
            <a:r>
              <a:rPr lang="en" dirty="0"/>
              <a:t>Focal population increases from 20 to 70 (250% increase)</a:t>
            </a:r>
            <a:endParaRPr dirty="0"/>
          </a:p>
          <a:p>
            <a:r>
              <a:rPr lang="en" dirty="0"/>
              <a:t>Dummy MP increases by 250%, from 5000 to 17,500 (12,500 more potential immigrants that can enter next year!)</a:t>
            </a:r>
            <a:endParaRPr dirty="0"/>
          </a:p>
        </p:txBody>
      </p:sp>
      <p:pic>
        <p:nvPicPr>
          <p:cNvPr id="129" name="Google Shape;129;p22"/>
          <p:cNvPicPr preferRelativeResize="0"/>
          <p:nvPr/>
        </p:nvPicPr>
        <p:blipFill rotWithShape="1">
          <a:blip r:embed="rId3">
            <a:alphaModFix/>
            <a:extLst>
              <a:ext uri="{28A0092B-C50C-407E-A947-70E740481C1C}">
                <a14:useLocalDpi xmlns:a14="http://schemas.microsoft.com/office/drawing/2010/main" val="0"/>
              </a:ext>
            </a:extLst>
          </a:blip>
          <a:srcRect l="4551" t="6240" r="4241" b="4354"/>
          <a:stretch/>
        </p:blipFill>
        <p:spPr>
          <a:xfrm>
            <a:off x="253967" y="1796468"/>
            <a:ext cx="5255733" cy="4138465"/>
          </a:xfrm>
          <a:prstGeom prst="rect">
            <a:avLst/>
          </a:prstGeom>
          <a:noFill/>
          <a:ln>
            <a:noFill/>
          </a:ln>
        </p:spPr>
      </p:pic>
      <p:sp>
        <p:nvSpPr>
          <p:cNvPr id="5" name="Google Shape;85;p17">
            <a:extLst>
              <a:ext uri="{FF2B5EF4-FFF2-40B4-BE49-F238E27FC236}">
                <a16:creationId xmlns:a16="http://schemas.microsoft.com/office/drawing/2014/main" id="{4867B8FF-4185-441C-9AF4-9A5187F4CFF0}"/>
              </a:ext>
            </a:extLst>
          </p:cNvPr>
          <p:cNvSpPr txBox="1"/>
          <p:nvPr/>
        </p:nvSpPr>
        <p:spPr>
          <a:xfrm>
            <a:off x="4526280" y="6306368"/>
            <a:ext cx="7751420"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Loope, Shoemaker and Akcakaya 2024. Global Ecology and Conservation</a:t>
            </a:r>
            <a:endParaRPr sz="1733" dirty="0">
              <a:solidFill>
                <a:schemeClr val="dk1"/>
              </a:solidFill>
            </a:endParaRPr>
          </a:p>
        </p:txBody>
      </p:sp>
    </p:spTree>
    <p:extLst>
      <p:ext uri="{BB962C8B-B14F-4D97-AF65-F5344CB8AC3E}">
        <p14:creationId xmlns:p14="http://schemas.microsoft.com/office/powerpoint/2010/main" val="35681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15600" y="593367"/>
            <a:ext cx="3607600" cy="763600"/>
          </a:xfrm>
          <a:prstGeom prst="rect">
            <a:avLst/>
          </a:prstGeom>
        </p:spPr>
        <p:txBody>
          <a:bodyPr spcFirstLastPara="1" wrap="square" lIns="121900" tIns="121900" rIns="121900" bIns="121900" anchor="t" anchorCtr="0">
            <a:normAutofit fontScale="90000"/>
          </a:bodyPr>
          <a:lstStyle/>
          <a:p>
            <a:r>
              <a:rPr lang="en" dirty="0"/>
              <a:t>Erroneous feedback loop strongly influences focal population dynamics</a:t>
            </a:r>
            <a:endParaRPr dirty="0"/>
          </a:p>
        </p:txBody>
      </p:sp>
      <p:pic>
        <p:nvPicPr>
          <p:cNvPr id="142" name="Google Shape;142;p24"/>
          <p:cNvPicPr preferRelativeResize="0"/>
          <p:nvPr/>
        </p:nvPicPr>
        <p:blipFill rotWithShape="1">
          <a:blip r:embed="rId3" cstate="print">
            <a:alphaModFix/>
            <a:extLst>
              <a:ext uri="{28A0092B-C50C-407E-A947-70E740481C1C}">
                <a14:useLocalDpi xmlns:a14="http://schemas.microsoft.com/office/drawing/2010/main" val="0"/>
              </a:ext>
            </a:extLst>
          </a:blip>
          <a:srcRect b="28243"/>
          <a:stretch/>
        </p:blipFill>
        <p:spPr>
          <a:xfrm>
            <a:off x="4023200" y="744417"/>
            <a:ext cx="7482467" cy="5369167"/>
          </a:xfrm>
          <a:prstGeom prst="rect">
            <a:avLst/>
          </a:prstGeom>
          <a:noFill/>
          <a:ln>
            <a:noFill/>
          </a:ln>
        </p:spPr>
      </p:pic>
      <p:pic>
        <p:nvPicPr>
          <p:cNvPr id="4" name="Google Shape;142;p24">
            <a:extLst>
              <a:ext uri="{FF2B5EF4-FFF2-40B4-BE49-F238E27FC236}">
                <a16:creationId xmlns:a16="http://schemas.microsoft.com/office/drawing/2014/main" id="{B73899DB-0EC1-4A13-BB42-E123AFEF2B80}"/>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b="50679"/>
          <a:stretch/>
        </p:blipFill>
        <p:spPr>
          <a:xfrm>
            <a:off x="4023200" y="744417"/>
            <a:ext cx="7482467" cy="3690424"/>
          </a:xfrm>
          <a:prstGeom prst="rect">
            <a:avLst/>
          </a:prstGeom>
          <a:noFill/>
          <a:ln>
            <a:noFill/>
          </a:ln>
        </p:spPr>
      </p:pic>
      <p:pic>
        <p:nvPicPr>
          <p:cNvPr id="5" name="Google Shape;142;p24">
            <a:extLst>
              <a:ext uri="{FF2B5EF4-FFF2-40B4-BE49-F238E27FC236}">
                <a16:creationId xmlns:a16="http://schemas.microsoft.com/office/drawing/2014/main" id="{6C678933-9EBC-41F4-9A1C-4ECE13A04A1B}"/>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b="77564"/>
          <a:stretch/>
        </p:blipFill>
        <p:spPr>
          <a:xfrm>
            <a:off x="4023199" y="744417"/>
            <a:ext cx="7482467" cy="1678744"/>
          </a:xfrm>
          <a:prstGeom prst="rect">
            <a:avLst/>
          </a:prstGeom>
          <a:noFill/>
          <a:ln>
            <a:noFill/>
          </a:ln>
        </p:spPr>
      </p:pic>
      <p:sp>
        <p:nvSpPr>
          <p:cNvPr id="6" name="Google Shape;85;p17">
            <a:extLst>
              <a:ext uri="{FF2B5EF4-FFF2-40B4-BE49-F238E27FC236}">
                <a16:creationId xmlns:a16="http://schemas.microsoft.com/office/drawing/2014/main" id="{AD9B424C-6FB6-4816-BDF3-91AE656A8071}"/>
              </a:ext>
            </a:extLst>
          </p:cNvPr>
          <p:cNvSpPr txBox="1"/>
          <p:nvPr/>
        </p:nvSpPr>
        <p:spPr>
          <a:xfrm>
            <a:off x="4526280" y="6306368"/>
            <a:ext cx="7751420" cy="512857"/>
          </a:xfrm>
          <a:prstGeom prst="rect">
            <a:avLst/>
          </a:prstGeom>
          <a:noFill/>
          <a:ln>
            <a:noFill/>
          </a:ln>
        </p:spPr>
        <p:txBody>
          <a:bodyPr spcFirstLastPara="1" wrap="square" lIns="121900" tIns="121900" rIns="121900" bIns="121900" anchor="t" anchorCtr="0">
            <a:spAutoFit/>
          </a:bodyPr>
          <a:lstStyle/>
          <a:p>
            <a:r>
              <a:rPr lang="en" sz="1733" dirty="0">
                <a:solidFill>
                  <a:schemeClr val="dk1"/>
                </a:solidFill>
              </a:rPr>
              <a:t> Loope, Shoemaker and Akcakaya 2024. Global Ecology and Conservation</a:t>
            </a:r>
            <a:endParaRPr sz="1733" dirty="0">
              <a:solidFill>
                <a:schemeClr val="dk1"/>
              </a:solidFill>
            </a:endParaRPr>
          </a:p>
        </p:txBody>
      </p:sp>
    </p:spTree>
    <p:extLst>
      <p:ext uri="{BB962C8B-B14F-4D97-AF65-F5344CB8AC3E}">
        <p14:creationId xmlns:p14="http://schemas.microsoft.com/office/powerpoint/2010/main" val="203515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517200" y="85367"/>
            <a:ext cx="11360800" cy="763600"/>
          </a:xfrm>
          <a:prstGeom prst="rect">
            <a:avLst/>
          </a:prstGeom>
        </p:spPr>
        <p:txBody>
          <a:bodyPr spcFirstLastPara="1" wrap="square" lIns="121900" tIns="121900" rIns="121900" bIns="121900" anchor="t" anchorCtr="0">
            <a:normAutofit fontScale="90000"/>
          </a:bodyPr>
          <a:lstStyle/>
          <a:p>
            <a:r>
              <a:rPr lang="en" dirty="0"/>
              <a:t>Differences between two versions of the model</a:t>
            </a:r>
            <a:endParaRPr dirty="0"/>
          </a:p>
        </p:txBody>
      </p:sp>
      <p:sp>
        <p:nvSpPr>
          <p:cNvPr id="259" name="Google Shape;259;p37"/>
          <p:cNvSpPr txBox="1"/>
          <p:nvPr/>
        </p:nvSpPr>
        <p:spPr>
          <a:xfrm>
            <a:off x="682747" y="1594391"/>
            <a:ext cx="41580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400" dirty="0">
                <a:solidFill>
                  <a:schemeClr val="dk2"/>
                </a:solidFill>
              </a:rPr>
              <a:t>SSA (USFWS 2021)</a:t>
            </a:r>
            <a:endParaRPr sz="1867" dirty="0"/>
          </a:p>
        </p:txBody>
      </p:sp>
      <p:sp>
        <p:nvSpPr>
          <p:cNvPr id="260" name="Google Shape;260;p37"/>
          <p:cNvSpPr txBox="1"/>
          <p:nvPr/>
        </p:nvSpPr>
        <p:spPr>
          <a:xfrm>
            <a:off x="3533454" y="2087289"/>
            <a:ext cx="2581610" cy="3742138"/>
          </a:xfrm>
          <a:prstGeom prst="rect">
            <a:avLst/>
          </a:prstGeom>
          <a:noFill/>
          <a:ln>
            <a:noFill/>
          </a:ln>
        </p:spPr>
        <p:txBody>
          <a:bodyPr spcFirstLastPara="1" wrap="square" lIns="121900" tIns="121900" rIns="121900" bIns="121900" anchor="t" anchorCtr="0">
            <a:spAutoFit/>
          </a:bodyPr>
          <a:lstStyle/>
          <a:p>
            <a:pPr>
              <a:lnSpc>
                <a:spcPct val="115000"/>
              </a:lnSpc>
            </a:pPr>
            <a:r>
              <a:rPr lang="en" sz="2133" dirty="0">
                <a:solidFill>
                  <a:schemeClr val="dk2"/>
                </a:solidFill>
              </a:rPr>
              <a:t>Start:</a:t>
            </a:r>
            <a:endParaRPr sz="2133" dirty="0">
              <a:solidFill>
                <a:schemeClr val="dk2"/>
              </a:solidFill>
            </a:endParaRPr>
          </a:p>
          <a:p>
            <a:pPr>
              <a:lnSpc>
                <a:spcPct val="115000"/>
              </a:lnSpc>
              <a:spcBef>
                <a:spcPts val="1600"/>
              </a:spcBef>
            </a:pPr>
            <a:r>
              <a:rPr lang="en" sz="2133" b="1" dirty="0">
                <a:solidFill>
                  <a:srgbClr val="FF0000"/>
                </a:solidFill>
              </a:rPr>
              <a:t>626</a:t>
            </a:r>
            <a:r>
              <a:rPr lang="en" sz="2133" dirty="0">
                <a:solidFill>
                  <a:schemeClr val="dk2"/>
                </a:solidFill>
              </a:rPr>
              <a:t> populations</a:t>
            </a:r>
            <a:endParaRPr sz="2133" dirty="0">
              <a:solidFill>
                <a:schemeClr val="dk2"/>
              </a:solidFill>
            </a:endParaRPr>
          </a:p>
          <a:p>
            <a:pPr>
              <a:lnSpc>
                <a:spcPct val="115000"/>
              </a:lnSpc>
              <a:spcBef>
                <a:spcPts val="1600"/>
              </a:spcBef>
            </a:pPr>
            <a:r>
              <a:rPr lang="en" sz="2133" dirty="0">
                <a:solidFill>
                  <a:schemeClr val="dk2"/>
                </a:solidFill>
              </a:rPr>
              <a:t>~70,600 females</a:t>
            </a:r>
            <a:endParaRPr sz="2133" dirty="0">
              <a:solidFill>
                <a:schemeClr val="dk2"/>
              </a:solidFill>
            </a:endParaRPr>
          </a:p>
          <a:p>
            <a:pPr>
              <a:lnSpc>
                <a:spcPct val="115000"/>
              </a:lnSpc>
              <a:spcBef>
                <a:spcPts val="1600"/>
              </a:spcBef>
            </a:pPr>
            <a:endParaRPr sz="2133" dirty="0">
              <a:solidFill>
                <a:schemeClr val="dk2"/>
              </a:solidFill>
            </a:endParaRPr>
          </a:p>
          <a:p>
            <a:pPr>
              <a:lnSpc>
                <a:spcPct val="115000"/>
              </a:lnSpc>
              <a:spcBef>
                <a:spcPts val="1600"/>
              </a:spcBef>
            </a:pPr>
            <a:r>
              <a:rPr lang="en" sz="2133" dirty="0">
                <a:solidFill>
                  <a:schemeClr val="dk2"/>
                </a:solidFill>
              </a:rPr>
              <a:t>End:</a:t>
            </a:r>
            <a:endParaRPr sz="2133" dirty="0">
              <a:solidFill>
                <a:schemeClr val="dk2"/>
              </a:solidFill>
            </a:endParaRPr>
          </a:p>
          <a:p>
            <a:pPr>
              <a:lnSpc>
                <a:spcPct val="115000"/>
              </a:lnSpc>
              <a:spcBef>
                <a:spcPts val="1600"/>
              </a:spcBef>
              <a:spcAft>
                <a:spcPts val="1600"/>
              </a:spcAft>
            </a:pPr>
            <a:r>
              <a:rPr lang="en" sz="2133" dirty="0">
                <a:solidFill>
                  <a:schemeClr val="dk2"/>
                </a:solidFill>
              </a:rPr>
              <a:t>~</a:t>
            </a:r>
            <a:r>
              <a:rPr lang="en" sz="2133" b="1" dirty="0">
                <a:solidFill>
                  <a:srgbClr val="FF0000"/>
                </a:solidFill>
              </a:rPr>
              <a:t>47,000</a:t>
            </a:r>
            <a:r>
              <a:rPr lang="en" sz="2133" b="1" dirty="0">
                <a:solidFill>
                  <a:schemeClr val="dk2"/>
                </a:solidFill>
              </a:rPr>
              <a:t> </a:t>
            </a:r>
            <a:r>
              <a:rPr lang="en" sz="2133" dirty="0">
                <a:solidFill>
                  <a:schemeClr val="dk2"/>
                </a:solidFill>
              </a:rPr>
              <a:t>females</a:t>
            </a:r>
            <a:r>
              <a:rPr lang="en" sz="2133" b="1" dirty="0">
                <a:solidFill>
                  <a:schemeClr val="dk2"/>
                </a:solidFill>
              </a:rPr>
              <a:t> </a:t>
            </a:r>
            <a:endParaRPr sz="2133" b="1" dirty="0">
              <a:solidFill>
                <a:schemeClr val="dk2"/>
              </a:solidFill>
            </a:endParaRPr>
          </a:p>
        </p:txBody>
      </p:sp>
      <p:cxnSp>
        <p:nvCxnSpPr>
          <p:cNvPr id="262" name="Google Shape;262;p37"/>
          <p:cNvCxnSpPr/>
          <p:nvPr/>
        </p:nvCxnSpPr>
        <p:spPr>
          <a:xfrm>
            <a:off x="6211333" y="1681340"/>
            <a:ext cx="0" cy="4650800"/>
          </a:xfrm>
          <a:prstGeom prst="straightConnector1">
            <a:avLst/>
          </a:prstGeom>
          <a:noFill/>
          <a:ln w="9525" cap="flat" cmpd="sng">
            <a:solidFill>
              <a:schemeClr val="dk2"/>
            </a:solidFill>
            <a:prstDash val="dot"/>
            <a:round/>
            <a:headEnd type="none" w="med" len="med"/>
            <a:tailEnd type="none" w="med" len="med"/>
          </a:ln>
        </p:spPr>
      </p:cxnSp>
      <p:sp>
        <p:nvSpPr>
          <p:cNvPr id="264" name="Google Shape;264;p37"/>
          <p:cNvSpPr txBox="1"/>
          <p:nvPr/>
        </p:nvSpPr>
        <p:spPr>
          <a:xfrm>
            <a:off x="6718509" y="1544387"/>
            <a:ext cx="4158000" cy="87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400">
                <a:solidFill>
                  <a:schemeClr val="dk2"/>
                </a:solidFill>
              </a:rPr>
              <a:t>Folt et al. 2022</a:t>
            </a:r>
            <a:endParaRPr sz="1867"/>
          </a:p>
        </p:txBody>
      </p:sp>
      <p:sp>
        <p:nvSpPr>
          <p:cNvPr id="265" name="Google Shape;265;p37"/>
          <p:cNvSpPr txBox="1"/>
          <p:nvPr/>
        </p:nvSpPr>
        <p:spPr>
          <a:xfrm>
            <a:off x="9633734" y="2010397"/>
            <a:ext cx="2519160" cy="3742138"/>
          </a:xfrm>
          <a:prstGeom prst="rect">
            <a:avLst/>
          </a:prstGeom>
          <a:noFill/>
          <a:ln>
            <a:noFill/>
          </a:ln>
        </p:spPr>
        <p:txBody>
          <a:bodyPr spcFirstLastPara="1" wrap="square" lIns="121900" tIns="121900" rIns="121900" bIns="121900" anchor="t" anchorCtr="0">
            <a:spAutoFit/>
          </a:bodyPr>
          <a:lstStyle/>
          <a:p>
            <a:pPr>
              <a:lnSpc>
                <a:spcPct val="115000"/>
              </a:lnSpc>
            </a:pPr>
            <a:r>
              <a:rPr lang="en" sz="2133" dirty="0">
                <a:solidFill>
                  <a:schemeClr val="dk2"/>
                </a:solidFill>
              </a:rPr>
              <a:t>Start:</a:t>
            </a:r>
            <a:endParaRPr sz="2133" dirty="0">
              <a:solidFill>
                <a:schemeClr val="dk2"/>
              </a:solidFill>
            </a:endParaRPr>
          </a:p>
          <a:p>
            <a:pPr>
              <a:lnSpc>
                <a:spcPct val="115000"/>
              </a:lnSpc>
              <a:spcBef>
                <a:spcPts val="1600"/>
              </a:spcBef>
            </a:pPr>
            <a:r>
              <a:rPr lang="en" sz="2133" dirty="0">
                <a:solidFill>
                  <a:schemeClr val="dk2"/>
                </a:solidFill>
              </a:rPr>
              <a:t>457 populations</a:t>
            </a:r>
            <a:endParaRPr sz="2133" dirty="0">
              <a:solidFill>
                <a:schemeClr val="dk2"/>
              </a:solidFill>
            </a:endParaRPr>
          </a:p>
          <a:p>
            <a:pPr>
              <a:lnSpc>
                <a:spcPct val="115000"/>
              </a:lnSpc>
              <a:spcBef>
                <a:spcPts val="1600"/>
              </a:spcBef>
            </a:pPr>
            <a:r>
              <a:rPr lang="en" sz="2133" dirty="0">
                <a:solidFill>
                  <a:schemeClr val="dk2"/>
                </a:solidFill>
              </a:rPr>
              <a:t>~70,500 females</a:t>
            </a:r>
            <a:endParaRPr sz="2133" dirty="0">
              <a:solidFill>
                <a:schemeClr val="dk2"/>
              </a:solidFill>
            </a:endParaRPr>
          </a:p>
          <a:p>
            <a:pPr>
              <a:lnSpc>
                <a:spcPct val="115000"/>
              </a:lnSpc>
              <a:spcBef>
                <a:spcPts val="1600"/>
              </a:spcBef>
            </a:pPr>
            <a:endParaRPr sz="2133" dirty="0">
              <a:solidFill>
                <a:schemeClr val="dk2"/>
              </a:solidFill>
            </a:endParaRPr>
          </a:p>
          <a:p>
            <a:pPr>
              <a:lnSpc>
                <a:spcPct val="115000"/>
              </a:lnSpc>
              <a:spcBef>
                <a:spcPts val="1600"/>
              </a:spcBef>
            </a:pPr>
            <a:r>
              <a:rPr lang="en" sz="2133" dirty="0">
                <a:solidFill>
                  <a:schemeClr val="dk2"/>
                </a:solidFill>
              </a:rPr>
              <a:t>End:</a:t>
            </a:r>
            <a:endParaRPr sz="2133" dirty="0">
              <a:solidFill>
                <a:schemeClr val="dk2"/>
              </a:solidFill>
            </a:endParaRPr>
          </a:p>
          <a:p>
            <a:pPr>
              <a:lnSpc>
                <a:spcPct val="115000"/>
              </a:lnSpc>
              <a:spcBef>
                <a:spcPts val="1600"/>
              </a:spcBef>
              <a:spcAft>
                <a:spcPts val="1600"/>
              </a:spcAft>
            </a:pPr>
            <a:r>
              <a:rPr lang="en" sz="2133" dirty="0">
                <a:solidFill>
                  <a:schemeClr val="dk2"/>
                </a:solidFill>
              </a:rPr>
              <a:t>~20,000 females </a:t>
            </a:r>
            <a:endParaRPr sz="2133" dirty="0">
              <a:solidFill>
                <a:schemeClr val="dk2"/>
              </a:solidFill>
            </a:endParaRPr>
          </a:p>
        </p:txBody>
      </p:sp>
      <p:pic>
        <p:nvPicPr>
          <p:cNvPr id="11" name="Google Shape;82;p17">
            <a:extLst>
              <a:ext uri="{FF2B5EF4-FFF2-40B4-BE49-F238E27FC236}">
                <a16:creationId xmlns:a16="http://schemas.microsoft.com/office/drawing/2014/main" id="{2DB6AA19-71E8-4178-8139-134A1810235E}"/>
              </a:ext>
            </a:extLst>
          </p:cNvPr>
          <p:cNvPicPr preferRelativeResize="0"/>
          <p:nvPr/>
        </p:nvPicPr>
        <p:blipFill>
          <a:blip r:embed="rId3" cstate="print">
            <a:alphaModFix/>
            <a:extLst>
              <a:ext uri="{28A0092B-C50C-407E-A947-70E740481C1C}">
                <a14:useLocalDpi xmlns:a14="http://schemas.microsoft.com/office/drawing/2010/main" val="0"/>
              </a:ext>
            </a:extLst>
          </a:blip>
          <a:stretch>
            <a:fillRect/>
          </a:stretch>
        </p:blipFill>
        <p:spPr>
          <a:xfrm>
            <a:off x="6402559" y="2349161"/>
            <a:ext cx="3276748" cy="3094230"/>
          </a:xfrm>
          <a:prstGeom prst="rect">
            <a:avLst/>
          </a:prstGeom>
          <a:noFill/>
          <a:ln>
            <a:noFill/>
          </a:ln>
        </p:spPr>
      </p:pic>
      <p:pic>
        <p:nvPicPr>
          <p:cNvPr id="3" name="Picture 2">
            <a:extLst>
              <a:ext uri="{FF2B5EF4-FFF2-40B4-BE49-F238E27FC236}">
                <a16:creationId xmlns:a16="http://schemas.microsoft.com/office/drawing/2014/main" id="{6DA6D075-6689-4164-AAAC-B354DC13BF86}"/>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a:stretch/>
        </p:blipFill>
        <p:spPr>
          <a:xfrm>
            <a:off x="250379" y="2310707"/>
            <a:ext cx="3419560" cy="3209801"/>
          </a:xfrm>
          <a:prstGeom prst="rect">
            <a:avLst/>
          </a:prstGeom>
        </p:spPr>
      </p:pic>
    </p:spTree>
    <p:extLst>
      <p:ext uri="{BB962C8B-B14F-4D97-AF65-F5344CB8AC3E}">
        <p14:creationId xmlns:p14="http://schemas.microsoft.com/office/powerpoint/2010/main" val="71436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75A4-2E9E-4101-AA81-3C26AD5B7E7B}"/>
              </a:ext>
            </a:extLst>
          </p:cNvPr>
          <p:cNvSpPr>
            <a:spLocks noGrp="1"/>
          </p:cNvSpPr>
          <p:nvPr>
            <p:ph type="title"/>
          </p:nvPr>
        </p:nvSpPr>
        <p:spPr>
          <a:noFill/>
          <a:ln>
            <a:noFill/>
          </a:ln>
        </p:spPr>
        <p:txBody>
          <a:bodyPr spcFirstLastPara="1" wrap="square" lIns="91425" tIns="45700" rIns="91425" bIns="45700" anchor="ctr" anchorCtr="0">
            <a:normAutofit/>
          </a:bodyPr>
          <a:lstStyle/>
          <a:p>
            <a:r>
              <a:rPr lang="en-US" sz="4000" b="1" dirty="0"/>
              <a:t>Conservation actions for gopher tortoise</a:t>
            </a:r>
          </a:p>
        </p:txBody>
      </p:sp>
      <p:sp>
        <p:nvSpPr>
          <p:cNvPr id="3" name="Text Placeholder 2">
            <a:extLst>
              <a:ext uri="{FF2B5EF4-FFF2-40B4-BE49-F238E27FC236}">
                <a16:creationId xmlns:a16="http://schemas.microsoft.com/office/drawing/2014/main" id="{E85654B5-5A92-44B0-8BBF-65494FF4D74B}"/>
              </a:ext>
            </a:extLst>
          </p:cNvPr>
          <p:cNvSpPr>
            <a:spLocks noGrp="1"/>
          </p:cNvSpPr>
          <p:nvPr>
            <p:ph type="body" idx="1"/>
          </p:nvPr>
        </p:nvSpPr>
        <p:spPr>
          <a:xfrm>
            <a:off x="628135" y="1495558"/>
            <a:ext cx="7315200" cy="4105618"/>
          </a:xfrm>
        </p:spPr>
        <p:txBody>
          <a:bodyPr>
            <a:normAutofit lnSpcReduction="10000"/>
          </a:bodyPr>
          <a:lstStyle/>
          <a:p>
            <a:r>
              <a:rPr lang="en-US" dirty="0"/>
              <a:t>Species is Federally protected in western population segment</a:t>
            </a:r>
          </a:p>
          <a:p>
            <a:pPr lvl="1"/>
            <a:r>
              <a:rPr lang="en-US" dirty="0"/>
              <a:t>But… no critical habitat designation</a:t>
            </a:r>
          </a:p>
          <a:p>
            <a:r>
              <a:rPr lang="en-US" dirty="0"/>
              <a:t>Many states provide some conservation measures</a:t>
            </a:r>
          </a:p>
          <a:p>
            <a:pPr lvl="1"/>
            <a:r>
              <a:rPr lang="en-US" dirty="0"/>
              <a:t>Incentives for management on private lands</a:t>
            </a:r>
          </a:p>
          <a:p>
            <a:pPr lvl="1"/>
            <a:r>
              <a:rPr lang="en-US" dirty="0"/>
              <a:t>Illegal to harm tortoises</a:t>
            </a:r>
          </a:p>
          <a:p>
            <a:pPr lvl="2"/>
            <a:r>
              <a:rPr lang="en-US" dirty="0"/>
              <a:t>Legal to move them out of development sites!</a:t>
            </a:r>
          </a:p>
          <a:p>
            <a:pPr lvl="2"/>
            <a:r>
              <a:rPr lang="en-US" dirty="0"/>
              <a:t>Few restrictions on private land development</a:t>
            </a:r>
          </a:p>
          <a:p>
            <a:pPr lvl="1"/>
            <a:r>
              <a:rPr lang="en-US" dirty="0"/>
              <a:t>“Entombment” practice ended in FL in 2007</a:t>
            </a:r>
          </a:p>
        </p:txBody>
      </p:sp>
      <p:pic>
        <p:nvPicPr>
          <p:cNvPr id="5" name="Picture 4">
            <a:extLst>
              <a:ext uri="{FF2B5EF4-FFF2-40B4-BE49-F238E27FC236}">
                <a16:creationId xmlns:a16="http://schemas.microsoft.com/office/drawing/2014/main" id="{AC6E0D41-EC3D-4172-B971-CE84CA82D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125" y="2318197"/>
            <a:ext cx="3802740" cy="2414439"/>
          </a:xfrm>
          <a:prstGeom prst="rect">
            <a:avLst/>
          </a:prstGeom>
        </p:spPr>
      </p:pic>
    </p:spTree>
    <p:extLst>
      <p:ext uri="{BB962C8B-B14F-4D97-AF65-F5344CB8AC3E}">
        <p14:creationId xmlns:p14="http://schemas.microsoft.com/office/powerpoint/2010/main" val="3490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1B8A-D980-492F-A92E-48622E1F4C05}"/>
              </a:ext>
            </a:extLst>
          </p:cNvPr>
          <p:cNvSpPr>
            <a:spLocks noGrp="1"/>
          </p:cNvSpPr>
          <p:nvPr>
            <p:ph type="title"/>
          </p:nvPr>
        </p:nvSpPr>
        <p:spPr/>
        <p:txBody>
          <a:bodyPr>
            <a:normAutofit/>
          </a:bodyPr>
          <a:lstStyle/>
          <a:p>
            <a:r>
              <a:rPr lang="en-US" sz="2400" dirty="0"/>
              <a:t>(Digression warning)</a:t>
            </a:r>
          </a:p>
        </p:txBody>
      </p:sp>
      <p:sp>
        <p:nvSpPr>
          <p:cNvPr id="3" name="Text Placeholder 2">
            <a:extLst>
              <a:ext uri="{FF2B5EF4-FFF2-40B4-BE49-F238E27FC236}">
                <a16:creationId xmlns:a16="http://schemas.microsoft.com/office/drawing/2014/main" id="{2EFDDE77-5B3F-4B1A-8E26-5A7ACEB64628}"/>
              </a:ext>
            </a:extLst>
          </p:cNvPr>
          <p:cNvSpPr>
            <a:spLocks noGrp="1"/>
          </p:cNvSpPr>
          <p:nvPr>
            <p:ph type="body" idx="1"/>
          </p:nvPr>
        </p:nvSpPr>
        <p:spPr/>
        <p:txBody>
          <a:bodyPr>
            <a:normAutofit/>
          </a:bodyPr>
          <a:lstStyle/>
          <a:p>
            <a:pPr marL="114300" indent="0">
              <a:buNone/>
            </a:pPr>
            <a:endParaRPr lang="en-US" sz="4000" dirty="0"/>
          </a:p>
          <a:p>
            <a:pPr marL="114300" indent="0">
              <a:buNone/>
            </a:pPr>
            <a:r>
              <a:rPr lang="en-US" sz="4000" dirty="0"/>
              <a:t>And now… </a:t>
            </a:r>
          </a:p>
          <a:p>
            <a:pPr marL="114300" indent="0">
              <a:buNone/>
            </a:pPr>
            <a:endParaRPr lang="en-US" sz="4000" dirty="0"/>
          </a:p>
          <a:p>
            <a:pPr marL="114300" indent="0">
              <a:buNone/>
            </a:pPr>
            <a:r>
              <a:rPr lang="en-US" sz="4000" dirty="0"/>
              <a:t>Some background on US endangered species policy</a:t>
            </a:r>
          </a:p>
        </p:txBody>
      </p:sp>
    </p:spTree>
    <p:extLst>
      <p:ext uri="{BB962C8B-B14F-4D97-AF65-F5344CB8AC3E}">
        <p14:creationId xmlns:p14="http://schemas.microsoft.com/office/powerpoint/2010/main" val="407042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9F19-9618-4E75-B2C7-0775AB4C69B7}"/>
              </a:ext>
            </a:extLst>
          </p:cNvPr>
          <p:cNvSpPr>
            <a:spLocks noGrp="1"/>
          </p:cNvSpPr>
          <p:nvPr>
            <p:ph type="title"/>
          </p:nvPr>
        </p:nvSpPr>
        <p:spPr>
          <a:xfrm>
            <a:off x="838200" y="365125"/>
            <a:ext cx="10515600" cy="879475"/>
          </a:xfrm>
        </p:spPr>
        <p:txBody>
          <a:bodyPr/>
          <a:lstStyle/>
          <a:p>
            <a:r>
              <a:rPr lang="en-US" dirty="0"/>
              <a:t>Endangered Species Act of 1973</a:t>
            </a:r>
          </a:p>
        </p:txBody>
      </p:sp>
      <p:sp>
        <p:nvSpPr>
          <p:cNvPr id="3" name="Text Placeholder 2">
            <a:extLst>
              <a:ext uri="{FF2B5EF4-FFF2-40B4-BE49-F238E27FC236}">
                <a16:creationId xmlns:a16="http://schemas.microsoft.com/office/drawing/2014/main" id="{46D52B9A-CC62-411A-8A8C-DE36F340D445}"/>
              </a:ext>
            </a:extLst>
          </p:cNvPr>
          <p:cNvSpPr>
            <a:spLocks noGrp="1"/>
          </p:cNvSpPr>
          <p:nvPr>
            <p:ph type="body" idx="1"/>
          </p:nvPr>
        </p:nvSpPr>
        <p:spPr>
          <a:xfrm>
            <a:off x="838200" y="3897311"/>
            <a:ext cx="10515600" cy="2279651"/>
          </a:xfrm>
        </p:spPr>
        <p:txBody>
          <a:bodyPr>
            <a:normAutofit/>
          </a:bodyPr>
          <a:lstStyle/>
          <a:p>
            <a:r>
              <a:rPr lang="en-US" dirty="0"/>
              <a:t>The </a:t>
            </a:r>
            <a:r>
              <a:rPr lang="en-US" b="1" dirty="0"/>
              <a:t>Endangered Species Act of 1973 </a:t>
            </a:r>
            <a:r>
              <a:rPr lang="en-US" dirty="0"/>
              <a:t>(ESA) is the primary US law protecting rare and endangered species and their habitat.</a:t>
            </a:r>
          </a:p>
          <a:p>
            <a:r>
              <a:rPr lang="en-US" dirty="0"/>
              <a:t>“pit bull of environmental laws”</a:t>
            </a:r>
          </a:p>
          <a:p>
            <a:pPr lvl="1"/>
            <a:r>
              <a:rPr lang="en-US" dirty="0"/>
              <a:t>one of the worlds strongest endangered species protection laws </a:t>
            </a:r>
          </a:p>
        </p:txBody>
      </p:sp>
      <p:pic>
        <p:nvPicPr>
          <p:cNvPr id="8196" name="Picture 4" descr="Hellbender Press - 50th anniversary of the Endangered Species Act">
            <a:extLst>
              <a:ext uri="{FF2B5EF4-FFF2-40B4-BE49-F238E27FC236}">
                <a16:creationId xmlns:a16="http://schemas.microsoft.com/office/drawing/2014/main" id="{538CF99B-A713-4B23-BD4D-F2468D6F6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1142986"/>
            <a:ext cx="2565400" cy="257493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elebrating 50 Years of Endangered Species Act Success - Center for  Biological Diversity">
            <a:extLst>
              <a:ext uri="{FF2B5EF4-FFF2-40B4-BE49-F238E27FC236}">
                <a16:creationId xmlns:a16="http://schemas.microsoft.com/office/drawing/2014/main" id="{D261E756-1E55-4506-9DD2-677DB9ACE5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693" y="1423988"/>
            <a:ext cx="2260600" cy="22606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he Endangered Species Act can work, but it's still struggling to protect  animals from the threat of extinction | Vox">
            <a:extLst>
              <a:ext uri="{FF2B5EF4-FFF2-40B4-BE49-F238E27FC236}">
                <a16:creationId xmlns:a16="http://schemas.microsoft.com/office/drawing/2014/main" id="{8E406370-8781-4B11-AB61-E69E791A99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492964"/>
            <a:ext cx="3849687" cy="216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FF86-C7C8-4FA2-8728-09AB180E6843}"/>
              </a:ext>
            </a:extLst>
          </p:cNvPr>
          <p:cNvSpPr>
            <a:spLocks noGrp="1"/>
          </p:cNvSpPr>
          <p:nvPr>
            <p:ph type="title"/>
          </p:nvPr>
        </p:nvSpPr>
        <p:spPr/>
        <p:txBody>
          <a:bodyPr/>
          <a:lstStyle/>
          <a:p>
            <a:r>
              <a:rPr lang="en-US" dirty="0"/>
              <a:t>A controversial law</a:t>
            </a:r>
          </a:p>
        </p:txBody>
      </p:sp>
      <p:sp>
        <p:nvSpPr>
          <p:cNvPr id="3" name="Text Placeholder 2">
            <a:extLst>
              <a:ext uri="{FF2B5EF4-FFF2-40B4-BE49-F238E27FC236}">
                <a16:creationId xmlns:a16="http://schemas.microsoft.com/office/drawing/2014/main" id="{8588530B-1EAF-4E04-99C5-B482E001346D}"/>
              </a:ext>
            </a:extLst>
          </p:cNvPr>
          <p:cNvSpPr>
            <a:spLocks noGrp="1"/>
          </p:cNvSpPr>
          <p:nvPr>
            <p:ph type="body" idx="1"/>
          </p:nvPr>
        </p:nvSpPr>
        <p:spPr>
          <a:xfrm>
            <a:off x="838200" y="1825625"/>
            <a:ext cx="6538784" cy="4351338"/>
          </a:xfrm>
        </p:spPr>
        <p:txBody>
          <a:bodyPr>
            <a:normAutofit lnSpcReduction="10000"/>
          </a:bodyPr>
          <a:lstStyle/>
          <a:p>
            <a:r>
              <a:rPr lang="en-US" dirty="0"/>
              <a:t>The ESA can restrict development projects. </a:t>
            </a:r>
          </a:p>
          <a:p>
            <a:pPr lvl="1"/>
            <a:r>
              <a:rPr lang="en-US" dirty="0"/>
              <a:t>Example: Tellico dam and snail darter</a:t>
            </a:r>
          </a:p>
          <a:p>
            <a:pPr lvl="1"/>
            <a:r>
              <a:rPr lang="en-US" dirty="0"/>
              <a:t>Critical habitat designation</a:t>
            </a:r>
          </a:p>
          <a:p>
            <a:r>
              <a:rPr lang="en-US" dirty="0"/>
              <a:t>Citizen petitions enhance controversy</a:t>
            </a:r>
          </a:p>
          <a:p>
            <a:pPr lvl="1"/>
            <a:r>
              <a:rPr lang="en-US" dirty="0"/>
              <a:t>Advocacy groups like CBD, </a:t>
            </a:r>
            <a:r>
              <a:rPr lang="en-US" dirty="0" err="1"/>
              <a:t>WildEarth</a:t>
            </a:r>
            <a:r>
              <a:rPr lang="en-US" dirty="0"/>
              <a:t> Guardians, </a:t>
            </a:r>
            <a:r>
              <a:rPr lang="en-US" dirty="0" err="1"/>
              <a:t>DoW</a:t>
            </a:r>
            <a:r>
              <a:rPr lang="en-US" dirty="0"/>
              <a:t>, frequently file listing petitions</a:t>
            </a:r>
          </a:p>
          <a:p>
            <a:pPr lvl="2"/>
            <a:r>
              <a:rPr lang="en-US" dirty="0"/>
              <a:t>Sometimes accused of frivolous or disingenuous use of legal system</a:t>
            </a:r>
          </a:p>
          <a:p>
            <a:pPr lvl="2"/>
            <a:r>
              <a:rPr lang="en-US" dirty="0"/>
              <a:t>Endless litigation is a reality of species conservation in USA</a:t>
            </a:r>
          </a:p>
          <a:p>
            <a:pPr lvl="1"/>
            <a:endParaRPr lang="en-US" dirty="0"/>
          </a:p>
        </p:txBody>
      </p:sp>
      <p:pic>
        <p:nvPicPr>
          <p:cNvPr id="5" name="Picture 2">
            <a:extLst>
              <a:ext uri="{FF2B5EF4-FFF2-40B4-BE49-F238E27FC236}">
                <a16:creationId xmlns:a16="http://schemas.microsoft.com/office/drawing/2014/main" id="{DD4DE343-6A49-4B97-BE89-079CC9C25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1690689"/>
            <a:ext cx="3163226" cy="20118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3F84BC0-E38E-479D-A68D-1F8AF6A51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399" y="3920974"/>
            <a:ext cx="3163227" cy="207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75E5-39F3-4753-9C23-9E18E819E88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0C02C63-FA39-452B-9A05-6A84EAA3C6E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4A588D4-3848-4411-8082-2AB8A21CFC24}"/>
              </a:ext>
            </a:extLst>
          </p:cNvPr>
          <p:cNvSpPr>
            <a:spLocks noGrp="1"/>
          </p:cNvSpPr>
          <p:nvPr>
            <p:ph type="ftr" idx="11"/>
          </p:nvPr>
        </p:nvSpPr>
        <p:spPr/>
        <p:txBody>
          <a:bodyPr/>
          <a:lstStyle/>
          <a:p>
            <a:r>
              <a:rPr lang="en-US"/>
              <a:t>Bowman's Hill Lecture Series, Summer 2025</a:t>
            </a:r>
          </a:p>
        </p:txBody>
      </p:sp>
      <p:pic>
        <p:nvPicPr>
          <p:cNvPr id="5" name="Picture 1">
            <a:extLst>
              <a:ext uri="{FF2B5EF4-FFF2-40B4-BE49-F238E27FC236}">
                <a16:creationId xmlns:a16="http://schemas.microsoft.com/office/drawing/2014/main" id="{235EF101-F3E2-40B2-9738-233B9708D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0"/>
            <a:ext cx="6604000" cy="6873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130185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0CC0-A8B0-4A5C-A784-AA3D15ABB51D}"/>
              </a:ext>
            </a:extLst>
          </p:cNvPr>
          <p:cNvSpPr>
            <a:spLocks noGrp="1"/>
          </p:cNvSpPr>
          <p:nvPr>
            <p:ph type="title"/>
          </p:nvPr>
        </p:nvSpPr>
        <p:spPr/>
        <p:txBody>
          <a:bodyPr/>
          <a:lstStyle/>
          <a:p>
            <a:r>
              <a:rPr lang="en-US" dirty="0"/>
              <a:t>‘Best available science’ mandate</a:t>
            </a:r>
          </a:p>
        </p:txBody>
      </p:sp>
      <p:sp>
        <p:nvSpPr>
          <p:cNvPr id="3" name="Text Placeholder 2">
            <a:extLst>
              <a:ext uri="{FF2B5EF4-FFF2-40B4-BE49-F238E27FC236}">
                <a16:creationId xmlns:a16="http://schemas.microsoft.com/office/drawing/2014/main" id="{31D351A1-5C77-4CD9-8740-C3E54A8FF41F}"/>
              </a:ext>
            </a:extLst>
          </p:cNvPr>
          <p:cNvSpPr>
            <a:spLocks noGrp="1"/>
          </p:cNvSpPr>
          <p:nvPr>
            <p:ph type="body" idx="1"/>
          </p:nvPr>
        </p:nvSpPr>
        <p:spPr/>
        <p:txBody>
          <a:bodyPr>
            <a:normAutofit/>
          </a:bodyPr>
          <a:lstStyle/>
          <a:p>
            <a:r>
              <a:rPr lang="en-US" dirty="0"/>
              <a:t>Listing determinations “solely on the basis of the best scientific and commercial data available”</a:t>
            </a:r>
          </a:p>
          <a:p>
            <a:pPr lvl="1"/>
            <a:r>
              <a:rPr lang="en-US" dirty="0"/>
              <a:t>Desire for objective, rule-based decision making</a:t>
            </a:r>
          </a:p>
          <a:p>
            <a:r>
              <a:rPr lang="en-US" dirty="0"/>
              <a:t>Does NOT dictate that the agencies must collect new data or monitor actions recommended in Biological Opinions</a:t>
            </a:r>
          </a:p>
          <a:p>
            <a:pPr lvl="1"/>
            <a:r>
              <a:rPr lang="en-US" dirty="0"/>
              <a:t>All decisions must be made under some uncertainty</a:t>
            </a:r>
          </a:p>
          <a:p>
            <a:pPr lvl="1"/>
            <a:r>
              <a:rPr lang="en-US" dirty="0"/>
              <a:t>Uncertainty and limits of science are not often formally acknowledged and implemented formally by USFWS in conservation procedures and decisions. </a:t>
            </a:r>
          </a:p>
        </p:txBody>
      </p:sp>
    </p:spTree>
    <p:extLst>
      <p:ext uri="{BB962C8B-B14F-4D97-AF65-F5344CB8AC3E}">
        <p14:creationId xmlns:p14="http://schemas.microsoft.com/office/powerpoint/2010/main" val="40248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5665</TotalTime>
  <Words>6525</Words>
  <Application>Microsoft Office PowerPoint</Application>
  <PresentationFormat>Widescreen</PresentationFormat>
  <Paragraphs>399</Paragraphs>
  <Slides>37</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Calisto MT</vt:lpstr>
      <vt:lpstr>Google Sans</vt:lpstr>
      <vt:lpstr>Times New Roman</vt:lpstr>
      <vt:lpstr>Verdana</vt:lpstr>
      <vt:lpstr>Office Theme</vt:lpstr>
      <vt:lpstr>Gopher tortoise: a keystone of the American Southeast</vt:lpstr>
      <vt:lpstr>How is the gopher tortoise doing?</vt:lpstr>
      <vt:lpstr>Gopher tortoise conservation challenges</vt:lpstr>
      <vt:lpstr>Conservation actions for gopher tortoise</vt:lpstr>
      <vt:lpstr>(Digression warning)</vt:lpstr>
      <vt:lpstr>Endangered Species Act of 1973</vt:lpstr>
      <vt:lpstr>A controversial law</vt:lpstr>
      <vt:lpstr>PowerPoint Presentation</vt:lpstr>
      <vt:lpstr>‘Best available science’ mandate</vt:lpstr>
      <vt:lpstr>Role of politics in endangered species conservation</vt:lpstr>
      <vt:lpstr>What is a USFWS Species Status Assessment (SSA)?</vt:lpstr>
      <vt:lpstr>SSA objective: future conditions modeling to support ESA listing decision</vt:lpstr>
      <vt:lpstr>Population Viability Analysis (PVA)</vt:lpstr>
      <vt:lpstr>PowerPoint Presentation</vt:lpstr>
      <vt:lpstr>PVA was used to help justify a “not warranted” finding in 2022 </vt:lpstr>
      <vt:lpstr>Predictions from gopher tortoise SSA model</vt:lpstr>
      <vt:lpstr>PVA model</vt:lpstr>
      <vt:lpstr>SSA PVA model</vt:lpstr>
      <vt:lpstr>Modeling Immigration</vt:lpstr>
      <vt:lpstr>Flawed immigration rates strongly influenced SSA model results</vt:lpstr>
      <vt:lpstr>Erroneous feedback loop strongly influenced SSA model results</vt:lpstr>
      <vt:lpstr>PowerPoint Presentation</vt:lpstr>
      <vt:lpstr>Maturation rate error</vt:lpstr>
      <vt:lpstr>SSA approach</vt:lpstr>
      <vt:lpstr>If we correct/mitigate these issues, how do predictions change?</vt:lpstr>
      <vt:lpstr>Results (Medium threats + low management scenario)</vt:lpstr>
      <vt:lpstr>Same pattern for other scenarios</vt:lpstr>
      <vt:lpstr>Next steps</vt:lpstr>
      <vt:lpstr>Questions?</vt:lpstr>
      <vt:lpstr>PVAs in USFWS status assessments</vt:lpstr>
      <vt:lpstr>PVA challenges and opportunities </vt:lpstr>
      <vt:lpstr>PowerPoint Presentation</vt:lpstr>
      <vt:lpstr>Approach used in the USFWS gopher tortoise SSA</vt:lpstr>
      <vt:lpstr>Logically impossible outcomes</vt:lpstr>
      <vt:lpstr>A strong and unrealistic feedback</vt:lpstr>
      <vt:lpstr>Erroneous feedback loop strongly influences focal population dynamics</vt:lpstr>
      <vt:lpstr>Differences between two versions of the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to support wildlife conservation</dc:title>
  <dc:creator>Shoemaker, Kevin</dc:creator>
  <cp:lastModifiedBy>Kevin T Shoemaker</cp:lastModifiedBy>
  <cp:revision>500</cp:revision>
  <cp:lastPrinted>2024-03-07T16:57:27Z</cp:lastPrinted>
  <dcterms:modified xsi:type="dcterms:W3CDTF">2026-03-31T03:00:20Z</dcterms:modified>
</cp:coreProperties>
</file>