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453" r:id="rId3"/>
    <p:sldId id="401" r:id="rId4"/>
    <p:sldId id="505" r:id="rId5"/>
    <p:sldId id="50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nter, Elizabeth" initials="H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66802" autoAdjust="0"/>
  </p:normalViewPr>
  <p:slideViewPr>
    <p:cSldViewPr snapToGrid="0">
      <p:cViewPr varScale="1">
        <p:scale>
          <a:sx n="75" d="100"/>
          <a:sy n="75" d="100"/>
        </p:scale>
        <p:origin x="172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T Shoemaker" userId="dc9db046-f2e9-42dd-9007-71360e40fbdc" providerId="ADAL" clId="{8AE16E48-D74C-4474-A9D4-DFE0C78D0CE2}"/>
    <pc:docChg chg="modSld">
      <pc:chgData name="Kevin T Shoemaker" userId="dc9db046-f2e9-42dd-9007-71360e40fbdc" providerId="ADAL" clId="{8AE16E48-D74C-4474-A9D4-DFE0C78D0CE2}" dt="2026-04-02T04:37:56.755" v="47" actId="20577"/>
      <pc:docMkLst>
        <pc:docMk/>
      </pc:docMkLst>
      <pc:sldChg chg="modSp mod">
        <pc:chgData name="Kevin T Shoemaker" userId="dc9db046-f2e9-42dd-9007-71360e40fbdc" providerId="ADAL" clId="{8AE16E48-D74C-4474-A9D4-DFE0C78D0CE2}" dt="2026-04-02T04:37:56.755" v="47" actId="20577"/>
        <pc:sldMkLst>
          <pc:docMk/>
          <pc:sldMk cId="1218643510" sldId="506"/>
        </pc:sldMkLst>
        <pc:spChg chg="mod">
          <ac:chgData name="Kevin T Shoemaker" userId="dc9db046-f2e9-42dd-9007-71360e40fbdc" providerId="ADAL" clId="{8AE16E48-D74C-4474-A9D4-DFE0C78D0CE2}" dt="2026-03-31T02:45:34.931" v="45" actId="20577"/>
          <ac:spMkLst>
            <pc:docMk/>
            <pc:sldMk cId="1218643510" sldId="506"/>
            <ac:spMk id="2" creationId="{06857410-43FD-49AA-851D-17E13CBA9A69}"/>
          </ac:spMkLst>
        </pc:spChg>
        <pc:spChg chg="mod">
          <ac:chgData name="Kevin T Shoemaker" userId="dc9db046-f2e9-42dd-9007-71360e40fbdc" providerId="ADAL" clId="{8AE16E48-D74C-4474-A9D4-DFE0C78D0CE2}" dt="2026-04-02T04:37:56.755" v="47" actId="20577"/>
          <ac:spMkLst>
            <pc:docMk/>
            <pc:sldMk cId="1218643510" sldId="506"/>
            <ac:spMk id="3" creationId="{D6F2514B-B395-4931-8F79-F934379C342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8133E2-FBBC-4C61-A5C0-7062D0A259CE}" type="datetimeFigureOut">
              <a:rPr lang="en-US" smtClean="0"/>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7B4AE8-1075-48E4-9F0E-14AAFCA87C11}" type="slidenum">
              <a:rPr lang="en-US" smtClean="0"/>
              <a:t>‹#›</a:t>
            </a:fld>
            <a:endParaRPr lang="en-US"/>
          </a:p>
        </p:txBody>
      </p:sp>
    </p:spTree>
    <p:extLst>
      <p:ext uri="{BB962C8B-B14F-4D97-AF65-F5344CB8AC3E}">
        <p14:creationId xmlns:p14="http://schemas.microsoft.com/office/powerpoint/2010/main" val="3550710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google.com/search?q=foot+trembling&amp;oq=what+do+piping+plovers+eat&amp;gs_lcrp=EgZjaHJvbWUyBggAEEUYOTIICAEQABgWGB4yDQgCEAAYhgMYgAQYigUyDQgDEAAYhgMYgAQYigUyBwgEEAAY7wUyBwgFEAAY7wUyBwgGEAAY7wXSAQgyNjQ4ajBqN6gCCLACAfEF9jMoAWpdgEg&amp;sourceid=chrome&amp;ie=UTF-8&amp;ved=2ahUKEwippf7AkMaTAxUnMDQIHeYJNn8QgK4QegYIAQgAEAY"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7B4AE8-1075-48E4-9F0E-14AAFCA87C11}" type="slidenum">
              <a:rPr lang="en-US" smtClean="0"/>
              <a:t>1</a:t>
            </a:fld>
            <a:endParaRPr lang="en-US"/>
          </a:p>
        </p:txBody>
      </p:sp>
    </p:spTree>
    <p:extLst>
      <p:ext uri="{BB962C8B-B14F-4D97-AF65-F5344CB8AC3E}">
        <p14:creationId xmlns:p14="http://schemas.microsoft.com/office/powerpoint/2010/main" val="259252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A0A0A"/>
                </a:solidFill>
                <a:effectLst/>
                <a:latin typeface="Google Sans"/>
              </a:rPr>
              <a:t>Piping plovers are carnivorous shorebirds that eat </a:t>
            </a:r>
            <a:r>
              <a:rPr lang="en-US" dirty="0"/>
              <a:t>small invertebrates, primarily marine worms, beetles, insects (like flies and ants), spiders, crustaceans, and tiny mollusks</a:t>
            </a:r>
            <a:r>
              <a:rPr lang="en-US" b="0" i="0" dirty="0">
                <a:solidFill>
                  <a:srgbClr val="0A0A0A"/>
                </a:solidFill>
                <a:effectLst/>
                <a:latin typeface="Google Sans"/>
              </a:rPr>
              <a:t>. They forage day and night along the water's edge and wrack line, using a "dash-stop-peck" technique, often using "</a:t>
            </a:r>
            <a:r>
              <a:rPr lang="en-US" b="0" i="0" dirty="0">
                <a:solidFill>
                  <a:srgbClr val="0A0A0A"/>
                </a:solidFill>
                <a:effectLst/>
                <a:latin typeface="Google Sans"/>
                <a:hlinkClick r:id="rId3"/>
              </a:rPr>
              <a:t>foot trembling</a:t>
            </a:r>
            <a:r>
              <a:rPr lang="en-US" b="0" i="0" dirty="0">
                <a:solidFill>
                  <a:srgbClr val="0A0A0A"/>
                </a:solidFill>
                <a:effectLst/>
                <a:latin typeface="Google Sans"/>
              </a:rPr>
              <a:t>" to bring prey to the surface</a:t>
            </a:r>
            <a:endParaRPr lang="en-US" dirty="0"/>
          </a:p>
        </p:txBody>
      </p:sp>
      <p:sp>
        <p:nvSpPr>
          <p:cNvPr id="4" name="Slide Number Placeholder 3"/>
          <p:cNvSpPr>
            <a:spLocks noGrp="1"/>
          </p:cNvSpPr>
          <p:nvPr>
            <p:ph type="sldNum" sz="quarter" idx="5"/>
          </p:nvPr>
        </p:nvSpPr>
        <p:spPr/>
        <p:txBody>
          <a:bodyPr/>
          <a:lstStyle/>
          <a:p>
            <a:fld id="{047B4AE8-1075-48E4-9F0E-14AAFCA87C11}" type="slidenum">
              <a:rPr lang="en-US" smtClean="0"/>
              <a:t>2</a:t>
            </a:fld>
            <a:endParaRPr lang="en-US"/>
          </a:p>
        </p:txBody>
      </p:sp>
    </p:spTree>
    <p:extLst>
      <p:ext uri="{BB962C8B-B14F-4D97-AF65-F5344CB8AC3E}">
        <p14:creationId xmlns:p14="http://schemas.microsoft.com/office/powerpoint/2010/main" val="2636627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80C285D-C318-479F-93A6-892FDA74F1A2}"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245164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0C285D-C318-479F-93A6-892FDA74F1A2}"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2354727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0C285D-C318-479F-93A6-892FDA74F1A2}"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2267878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0C285D-C318-479F-93A6-892FDA74F1A2}"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163831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0C285D-C318-479F-93A6-892FDA74F1A2}"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2438175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0C285D-C318-479F-93A6-892FDA74F1A2}"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797526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0C285D-C318-479F-93A6-892FDA74F1A2}"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165629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0C285D-C318-479F-93A6-892FDA74F1A2}"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205593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0C285D-C318-479F-93A6-892FDA74F1A2}"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2748001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0C285D-C318-479F-93A6-892FDA74F1A2}"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3909227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0C285D-C318-479F-93A6-892FDA74F1A2}"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1D3FA9-C94F-42D5-84FD-9FE359815F80}" type="slidenum">
              <a:rPr lang="en-US" smtClean="0"/>
              <a:t>‹#›</a:t>
            </a:fld>
            <a:endParaRPr lang="en-US"/>
          </a:p>
        </p:txBody>
      </p:sp>
    </p:spTree>
    <p:extLst>
      <p:ext uri="{BB962C8B-B14F-4D97-AF65-F5344CB8AC3E}">
        <p14:creationId xmlns:p14="http://schemas.microsoft.com/office/powerpoint/2010/main" val="649802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C285D-C318-479F-93A6-892FDA74F1A2}" type="datetimeFigureOut">
              <a:rPr lang="en-US" smtClean="0"/>
              <a:t>4/2/2026</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1D3FA9-C94F-42D5-84FD-9FE359815F80}" type="slidenum">
              <a:rPr lang="en-US" smtClean="0"/>
              <a:t>‹#›</a:t>
            </a:fld>
            <a:endParaRPr lang="en-US"/>
          </a:p>
        </p:txBody>
      </p:sp>
    </p:spTree>
    <p:extLst>
      <p:ext uri="{BB962C8B-B14F-4D97-AF65-F5344CB8AC3E}">
        <p14:creationId xmlns:p14="http://schemas.microsoft.com/office/powerpoint/2010/main" val="1491487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B45A142-4255-493C-8284-5D566C121B1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38FB9660-F42F-4313-BBC4-47C007FE484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74237" y="914400"/>
            <a:ext cx="3657600" cy="2887579"/>
          </a:xfrm>
        </p:spPr>
        <p:txBody>
          <a:bodyPr>
            <a:normAutofit/>
          </a:bodyPr>
          <a:lstStyle/>
          <a:p>
            <a:r>
              <a:rPr lang="en-US" sz="4800" dirty="0">
                <a:solidFill>
                  <a:schemeClr val="bg1"/>
                </a:solidFill>
              </a:rPr>
              <a:t>Case study: Piping Plover nest protection</a:t>
            </a:r>
          </a:p>
        </p:txBody>
      </p:sp>
      <p:sp>
        <p:nvSpPr>
          <p:cNvPr id="3" name="Subtitle 2"/>
          <p:cNvSpPr>
            <a:spLocks noGrp="1"/>
          </p:cNvSpPr>
          <p:nvPr>
            <p:ph type="subTitle" idx="1"/>
          </p:nvPr>
        </p:nvSpPr>
        <p:spPr>
          <a:xfrm>
            <a:off x="674237" y="4170501"/>
            <a:ext cx="3657600" cy="1525597"/>
          </a:xfrm>
        </p:spPr>
        <p:txBody>
          <a:bodyPr>
            <a:normAutofit/>
          </a:bodyPr>
          <a:lstStyle/>
          <a:p>
            <a:r>
              <a:rPr lang="en-US" sz="2000" dirty="0">
                <a:solidFill>
                  <a:schemeClr val="accent1"/>
                </a:solidFill>
              </a:rPr>
              <a:t>NRES 421: Conservation Biology</a:t>
            </a:r>
          </a:p>
          <a:p>
            <a:r>
              <a:rPr lang="en-US" sz="2000" dirty="0">
                <a:solidFill>
                  <a:schemeClr val="accent1"/>
                </a:solidFill>
              </a:rPr>
              <a:t>Kevin Shoemaker – NRES </a:t>
            </a:r>
          </a:p>
        </p:txBody>
      </p:sp>
      <p:pic>
        <p:nvPicPr>
          <p:cNvPr id="1026" name="Picture 2" descr="Protecting piping plovers">
            <a:extLst>
              <a:ext uri="{FF2B5EF4-FFF2-40B4-BE49-F238E27FC236}">
                <a16:creationId xmlns:a16="http://schemas.microsoft.com/office/drawing/2014/main" id="{194070DD-E6DC-48A5-B530-4429016173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3663" y="168777"/>
            <a:ext cx="5167773" cy="30532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ircular enclosure of chicken wire and netting set up on a beach.">
            <a:extLst>
              <a:ext uri="{FF2B5EF4-FFF2-40B4-BE49-F238E27FC236}">
                <a16:creationId xmlns:a16="http://schemas.microsoft.com/office/drawing/2014/main" id="{AD80A4D4-450D-440C-ABAF-216EBF4171A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91300" y="3528361"/>
            <a:ext cx="3746500" cy="2809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57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7700" y="0"/>
            <a:ext cx="1504950" cy="723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774553" y="1371600"/>
            <a:ext cx="1504950" cy="723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787962" y="361950"/>
            <a:ext cx="1504950" cy="1009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23833" y="0"/>
            <a:ext cx="1504950" cy="723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Distribution of the Piping Plover">
            <a:extLst>
              <a:ext uri="{FF2B5EF4-FFF2-40B4-BE49-F238E27FC236}">
                <a16:creationId xmlns:a16="http://schemas.microsoft.com/office/drawing/2014/main" id="{9DF31CA3-A49F-422B-BE2C-F6E611FF62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870" y="138819"/>
            <a:ext cx="5337405" cy="658036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Piping Plover | Audubon Great Lakes">
            <a:extLst>
              <a:ext uri="{FF2B5EF4-FFF2-40B4-BE49-F238E27FC236}">
                <a16:creationId xmlns:a16="http://schemas.microsoft.com/office/drawing/2014/main" id="{CF4BE514-06E2-4E34-B827-561DF7BDE48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38682" y="584200"/>
            <a:ext cx="3327370" cy="24130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Piping Plover Foraging | FWS.gov">
            <a:extLst>
              <a:ext uri="{FF2B5EF4-FFF2-40B4-BE49-F238E27FC236}">
                <a16:creationId xmlns:a16="http://schemas.microsoft.com/office/drawing/2014/main" id="{575A32A1-A8D5-4B6B-8F29-7B9CF431883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98351" y="3314700"/>
            <a:ext cx="4820562" cy="317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727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805814" y="1683919"/>
            <a:ext cx="10439400" cy="3640099"/>
          </a:xfrm>
          <a:prstGeom prst="rect">
            <a:avLst/>
          </a:prstGeom>
        </p:spPr>
        <p:txBody>
          <a:bodyPr vert="horz" wrap="square" lIns="0" tIns="109855" rIns="0" bIns="0" rtlCol="0">
            <a:spAutoFit/>
          </a:bodyPr>
          <a:lstStyle/>
          <a:p>
            <a:pPr marL="56515" marR="5080" indent="-1270" algn="ctr">
              <a:spcBef>
                <a:spcPts val="770"/>
              </a:spcBef>
            </a:pPr>
            <a:r>
              <a:rPr lang="en-US" sz="3600" i="1" spc="-5" dirty="0">
                <a:latin typeface="Calibri"/>
                <a:cs typeface="Calibri"/>
              </a:rPr>
              <a:t>Atlantic coast population was overharvested, primarily for millinery trade (ladies hats!) in the early 1900s. </a:t>
            </a:r>
          </a:p>
          <a:p>
            <a:pPr marL="56515" marR="5080" indent="-1270" algn="ctr">
              <a:spcBef>
                <a:spcPts val="770"/>
              </a:spcBef>
            </a:pPr>
            <a:r>
              <a:rPr lang="en-US" sz="3600" i="1" spc="-5" dirty="0">
                <a:latin typeface="Calibri"/>
                <a:cs typeface="Calibri"/>
              </a:rPr>
              <a:t>Habitat loss and degradation (dune stabilization, summer homes, and road construction) has also negatively impacted this population</a:t>
            </a:r>
          </a:p>
          <a:p>
            <a:pPr marL="56515" marR="5080" indent="-1270" algn="ctr">
              <a:spcBef>
                <a:spcPts val="770"/>
              </a:spcBef>
            </a:pPr>
            <a:endParaRPr sz="3600" dirty="0">
              <a:latin typeface="Calibri"/>
              <a:cs typeface="Calibri"/>
            </a:endParaRPr>
          </a:p>
        </p:txBody>
      </p:sp>
      <p:sp>
        <p:nvSpPr>
          <p:cNvPr id="5" name="object 5"/>
          <p:cNvSpPr txBox="1">
            <a:spLocks noGrp="1"/>
          </p:cNvSpPr>
          <p:nvPr>
            <p:ph type="title"/>
          </p:nvPr>
        </p:nvSpPr>
        <p:spPr>
          <a:xfrm>
            <a:off x="4289681" y="74326"/>
            <a:ext cx="3576954" cy="513080"/>
          </a:xfrm>
          <a:prstGeom prst="rect">
            <a:avLst/>
          </a:prstGeom>
        </p:spPr>
        <p:txBody>
          <a:bodyPr vert="horz" wrap="square" lIns="0" tIns="12065" rIns="0" bIns="0" rtlCol="0" anchor="ctr">
            <a:spAutoFit/>
          </a:bodyPr>
          <a:lstStyle/>
          <a:p>
            <a:pPr marL="12700">
              <a:lnSpc>
                <a:spcPct val="100000"/>
              </a:lnSpc>
              <a:spcBef>
                <a:spcPts val="95"/>
              </a:spcBef>
            </a:pPr>
            <a:r>
              <a:rPr sz="3200" spc="-10" dirty="0">
                <a:solidFill>
                  <a:srgbClr val="FFFFFF"/>
                </a:solidFill>
              </a:rPr>
              <a:t>Overview </a:t>
            </a:r>
            <a:r>
              <a:rPr sz="3200" spc="-5" dirty="0">
                <a:solidFill>
                  <a:srgbClr val="FFFFFF"/>
                </a:solidFill>
              </a:rPr>
              <a:t>of</a:t>
            </a:r>
            <a:r>
              <a:rPr sz="3200" spc="-25" dirty="0">
                <a:solidFill>
                  <a:srgbClr val="FFFFFF"/>
                </a:solidFill>
              </a:rPr>
              <a:t> </a:t>
            </a:r>
            <a:r>
              <a:rPr sz="3200" spc="-10" dirty="0">
                <a:solidFill>
                  <a:srgbClr val="FFFFFF"/>
                </a:solidFill>
              </a:rPr>
              <a:t>Changes</a:t>
            </a:r>
            <a:endParaRPr sz="3200"/>
          </a:p>
        </p:txBody>
      </p:sp>
      <p:sp>
        <p:nvSpPr>
          <p:cNvPr id="6" name="object 10"/>
          <p:cNvSpPr txBox="1">
            <a:spLocks/>
          </p:cNvSpPr>
          <p:nvPr/>
        </p:nvSpPr>
        <p:spPr>
          <a:xfrm>
            <a:off x="2832100" y="587406"/>
            <a:ext cx="5683250" cy="689291"/>
          </a:xfrm>
          <a:prstGeom prst="rect">
            <a:avLst/>
          </a:prstGeom>
        </p:spPr>
        <p:txBody>
          <a:bodyPr vert="horz" wrap="square" lIns="0" tIns="12065"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nSpc>
                <a:spcPct val="100000"/>
              </a:lnSpc>
              <a:spcBef>
                <a:spcPts val="95"/>
              </a:spcBef>
            </a:pPr>
            <a:r>
              <a:rPr lang="en-US" b="1" spc="-15" dirty="0"/>
              <a:t>Conservation history</a:t>
            </a:r>
            <a:endParaRPr lang="en-US" b="1" dirty="0"/>
          </a:p>
        </p:txBody>
      </p:sp>
    </p:spTree>
    <p:extLst>
      <p:ext uri="{BB962C8B-B14F-4D97-AF65-F5344CB8AC3E}">
        <p14:creationId xmlns:p14="http://schemas.microsoft.com/office/powerpoint/2010/main" val="2754467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ED7C6-8A31-4B00-91CC-34B0DBC85C41}"/>
              </a:ext>
            </a:extLst>
          </p:cNvPr>
          <p:cNvSpPr>
            <a:spLocks noGrp="1"/>
          </p:cNvSpPr>
          <p:nvPr>
            <p:ph type="title"/>
          </p:nvPr>
        </p:nvSpPr>
        <p:spPr/>
        <p:txBody>
          <a:bodyPr/>
          <a:lstStyle/>
          <a:p>
            <a:r>
              <a:rPr lang="en-US" dirty="0"/>
              <a:t>Predator </a:t>
            </a:r>
            <a:r>
              <a:rPr lang="en-US" dirty="0" err="1"/>
              <a:t>exclosures</a:t>
            </a:r>
            <a:r>
              <a:rPr lang="en-US" dirty="0"/>
              <a:t> are widely used to protect nests</a:t>
            </a:r>
          </a:p>
        </p:txBody>
      </p:sp>
      <p:sp>
        <p:nvSpPr>
          <p:cNvPr id="3" name="Content Placeholder 2">
            <a:extLst>
              <a:ext uri="{FF2B5EF4-FFF2-40B4-BE49-F238E27FC236}">
                <a16:creationId xmlns:a16="http://schemas.microsoft.com/office/drawing/2014/main" id="{E6BB6EC0-84F5-4382-9F16-7592DB90ECEA}"/>
              </a:ext>
            </a:extLst>
          </p:cNvPr>
          <p:cNvSpPr>
            <a:spLocks noGrp="1"/>
          </p:cNvSpPr>
          <p:nvPr>
            <p:ph idx="1"/>
          </p:nvPr>
        </p:nvSpPr>
        <p:spPr>
          <a:xfrm>
            <a:off x="838200" y="1825625"/>
            <a:ext cx="6337300" cy="4667248"/>
          </a:xfrm>
        </p:spPr>
        <p:txBody>
          <a:bodyPr>
            <a:normAutofit fontScale="92500" lnSpcReduction="10000"/>
          </a:bodyPr>
          <a:lstStyle/>
          <a:p>
            <a:pPr marL="0" indent="0">
              <a:buNone/>
            </a:pPr>
            <a:r>
              <a:rPr lang="en-US" dirty="0"/>
              <a:t>BENEFITS</a:t>
            </a:r>
          </a:p>
          <a:p>
            <a:r>
              <a:rPr lang="en-US" dirty="0"/>
              <a:t>Increase nest survival! More eggs hatch, leading to faster population growth.</a:t>
            </a:r>
          </a:p>
          <a:p>
            <a:endParaRPr lang="en-US" dirty="0"/>
          </a:p>
          <a:p>
            <a:pPr marL="0" indent="0">
              <a:buNone/>
            </a:pPr>
            <a:r>
              <a:rPr lang="en-US" dirty="0"/>
              <a:t>RISKS</a:t>
            </a:r>
          </a:p>
          <a:p>
            <a:r>
              <a:rPr lang="en-US" dirty="0"/>
              <a:t>Predators can occasionally ‘breach’ the </a:t>
            </a:r>
            <a:r>
              <a:rPr lang="en-US" dirty="0" err="1"/>
              <a:t>exclosures</a:t>
            </a:r>
            <a:endParaRPr lang="en-US" dirty="0"/>
          </a:p>
          <a:p>
            <a:pPr lvl="1"/>
            <a:r>
              <a:rPr lang="en-US" dirty="0"/>
              <a:t>Often kills adults. Even where adults are not killed, they will abandon the nest and move elsewhere</a:t>
            </a:r>
          </a:p>
          <a:p>
            <a:r>
              <a:rPr lang="en-US" dirty="0"/>
              <a:t>Humans can occasionally vandalize or disturb </a:t>
            </a:r>
            <a:r>
              <a:rPr lang="en-US" dirty="0" err="1"/>
              <a:t>exclosures</a:t>
            </a:r>
            <a:r>
              <a:rPr lang="en-US" dirty="0"/>
              <a:t> (becomes a visible target)</a:t>
            </a:r>
          </a:p>
        </p:txBody>
      </p:sp>
      <p:pic>
        <p:nvPicPr>
          <p:cNvPr id="4" name="Picture 4" descr="A circular enclosure of chicken wire and netting set up on a beach.">
            <a:extLst>
              <a:ext uri="{FF2B5EF4-FFF2-40B4-BE49-F238E27FC236}">
                <a16:creationId xmlns:a16="http://schemas.microsoft.com/office/drawing/2014/main" id="{44BF19A6-A418-4F2E-8705-279EA42123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0500" y="1165225"/>
            <a:ext cx="3746500" cy="2809875"/>
          </a:xfrm>
          <a:prstGeom prst="rect">
            <a:avLst/>
          </a:prstGeom>
          <a:noFill/>
          <a:extLst>
            <a:ext uri="{909E8E84-426E-40DD-AFC4-6F175D3DCCD1}">
              <a14:hiddenFill xmlns:a14="http://schemas.microsoft.com/office/drawing/2010/main">
                <a:solidFill>
                  <a:srgbClr val="FFFFFF"/>
                </a:solidFill>
              </a14:hiddenFill>
            </a:ext>
          </a:extLst>
        </p:spPr>
      </p:pic>
      <p:sp>
        <p:nvSpPr>
          <p:cNvPr id="5" name="object 8">
            <a:extLst>
              <a:ext uri="{FF2B5EF4-FFF2-40B4-BE49-F238E27FC236}">
                <a16:creationId xmlns:a16="http://schemas.microsoft.com/office/drawing/2014/main" id="{6BBE4B4A-CC56-4018-9112-AF79FCE2C954}"/>
              </a:ext>
            </a:extLst>
          </p:cNvPr>
          <p:cNvSpPr/>
          <p:nvPr/>
        </p:nvSpPr>
        <p:spPr>
          <a:xfrm>
            <a:off x="7810500" y="4254500"/>
            <a:ext cx="3591559" cy="2360460"/>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833841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57410-43FD-49AA-851D-17E13CBA9A69}"/>
              </a:ext>
            </a:extLst>
          </p:cNvPr>
          <p:cNvSpPr>
            <a:spLocks noGrp="1"/>
          </p:cNvSpPr>
          <p:nvPr>
            <p:ph type="title"/>
          </p:nvPr>
        </p:nvSpPr>
        <p:spPr/>
        <p:txBody>
          <a:bodyPr/>
          <a:lstStyle/>
          <a:p>
            <a:r>
              <a:rPr lang="en-US" dirty="0"/>
              <a:t>In class exercise</a:t>
            </a:r>
          </a:p>
        </p:txBody>
      </p:sp>
      <p:sp>
        <p:nvSpPr>
          <p:cNvPr id="3" name="Content Placeholder 2">
            <a:extLst>
              <a:ext uri="{FF2B5EF4-FFF2-40B4-BE49-F238E27FC236}">
                <a16:creationId xmlns:a16="http://schemas.microsoft.com/office/drawing/2014/main" id="{D6F2514B-B395-4931-8F79-F934379C3425}"/>
              </a:ext>
            </a:extLst>
          </p:cNvPr>
          <p:cNvSpPr>
            <a:spLocks noGrp="1"/>
          </p:cNvSpPr>
          <p:nvPr>
            <p:ph idx="1"/>
          </p:nvPr>
        </p:nvSpPr>
        <p:spPr/>
        <p:txBody>
          <a:bodyPr>
            <a:normAutofit fontScale="92500" lnSpcReduction="10000"/>
          </a:bodyPr>
          <a:lstStyle/>
          <a:p>
            <a:r>
              <a:rPr lang="en-US" dirty="0"/>
              <a:t>You are a refuge manager for an Atlantic coast park with 5 km of shoreline beaches. You currently have around 20 nesting pairs, and you would like to maximize population growth. </a:t>
            </a:r>
          </a:p>
          <a:p>
            <a:pPr lvl="1"/>
            <a:r>
              <a:rPr lang="en-US" dirty="0"/>
              <a:t>Try running ‘mini experiments’ by changing the fraction of nests protected</a:t>
            </a:r>
          </a:p>
          <a:p>
            <a:pPr lvl="2"/>
            <a:r>
              <a:rPr lang="en-US" dirty="0"/>
              <a:t>What is the maximum population size attainable by the year 2100?</a:t>
            </a:r>
          </a:p>
          <a:p>
            <a:pPr lvl="2"/>
            <a:r>
              <a:rPr lang="en-US" dirty="0"/>
              <a:t>What is the optimal fraction of the nests to protect?</a:t>
            </a:r>
          </a:p>
          <a:p>
            <a:pPr lvl="2"/>
            <a:r>
              <a:rPr lang="en-US" dirty="0"/>
              <a:t>What happens if you protect all the nests- it this a good idea?</a:t>
            </a:r>
          </a:p>
          <a:p>
            <a:pPr lvl="1"/>
            <a:r>
              <a:rPr lang="en-US" dirty="0"/>
              <a:t>Consider that there is substantial uncertainty about (1) the fraction of protected nests that will be breached by predators, and (2) the fraction of unprotected nests that will be destroyed by predators</a:t>
            </a:r>
          </a:p>
          <a:p>
            <a:pPr lvl="2"/>
            <a:r>
              <a:rPr lang="en-US" dirty="0"/>
              <a:t>The rate of </a:t>
            </a:r>
            <a:r>
              <a:rPr lang="en-US" dirty="0" err="1"/>
              <a:t>exclosure</a:t>
            </a:r>
            <a:r>
              <a:rPr lang="en-US" dirty="0"/>
              <a:t> breaching may be anywhere from very low (e.g., 5%) to nearly 50%. Nest survival for unprotected nests may be anywhere from 30% to 60%.</a:t>
            </a:r>
          </a:p>
          <a:p>
            <a:pPr lvl="2"/>
            <a:r>
              <a:rPr lang="en-US" dirty="0"/>
              <a:t>Design a strategy for protecting nests at your refuge that accounts for your uncertainty about nest predation and breaching rates. Can you identify a “safe” strategy?</a:t>
            </a:r>
          </a:p>
        </p:txBody>
      </p:sp>
    </p:spTree>
    <p:extLst>
      <p:ext uri="{BB962C8B-B14F-4D97-AF65-F5344CB8AC3E}">
        <p14:creationId xmlns:p14="http://schemas.microsoft.com/office/powerpoint/2010/main" val="1218643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12795</TotalTime>
  <Words>380</Words>
  <Application>Microsoft Office PowerPoint</Application>
  <PresentationFormat>Widescreen</PresentationFormat>
  <Paragraphs>27</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Google Sans</vt:lpstr>
      <vt:lpstr>Office Theme</vt:lpstr>
      <vt:lpstr>Case study: Piping Plover nest protection</vt:lpstr>
      <vt:lpstr>PowerPoint Presentation</vt:lpstr>
      <vt:lpstr>Overview of Changes</vt:lpstr>
      <vt:lpstr>Predator exclosures are widely used to protect nests</vt:lpstr>
      <vt:lpstr>In class exercise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Population Ecology</dc:title>
  <dc:creator>Hunter, Elizabeth</dc:creator>
  <cp:lastModifiedBy>Kevin T Shoemaker</cp:lastModifiedBy>
  <cp:revision>447</cp:revision>
  <dcterms:created xsi:type="dcterms:W3CDTF">2016-09-20T20:11:05Z</dcterms:created>
  <dcterms:modified xsi:type="dcterms:W3CDTF">2026-04-02T15:45:26Z</dcterms:modified>
</cp:coreProperties>
</file>