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95" r:id="rId3"/>
    <p:sldId id="453" r:id="rId4"/>
    <p:sldId id="509" r:id="rId5"/>
    <p:sldId id="505" r:id="rId6"/>
    <p:sldId id="490" r:id="rId7"/>
    <p:sldId id="506" r:id="rId8"/>
    <p:sldId id="401" r:id="rId9"/>
    <p:sldId id="507" r:id="rId10"/>
    <p:sldId id="405" r:id="rId11"/>
    <p:sldId id="431" r:id="rId12"/>
    <p:sldId id="432" r:id="rId13"/>
    <p:sldId id="433" r:id="rId14"/>
    <p:sldId id="491" r:id="rId15"/>
    <p:sldId id="492" r:id="rId16"/>
    <p:sldId id="493" r:id="rId17"/>
    <p:sldId id="524" r:id="rId18"/>
    <p:sldId id="497" r:id="rId19"/>
    <p:sldId id="362" r:id="rId20"/>
    <p:sldId id="523" r:id="rId21"/>
    <p:sldId id="510" r:id="rId22"/>
    <p:sldId id="423" r:id="rId23"/>
    <p:sldId id="508" r:id="rId24"/>
    <p:sldId id="494" r:id="rId25"/>
    <p:sldId id="457" r:id="rId26"/>
    <p:sldId id="456" r:id="rId27"/>
    <p:sldId id="511" r:id="rId28"/>
    <p:sldId id="512" r:id="rId29"/>
    <p:sldId id="495" r:id="rId30"/>
    <p:sldId id="482" r:id="rId31"/>
    <p:sldId id="383" r:id="rId32"/>
    <p:sldId id="499" r:id="rId33"/>
    <p:sldId id="500" r:id="rId34"/>
    <p:sldId id="501" r:id="rId35"/>
    <p:sldId id="462" r:id="rId36"/>
    <p:sldId id="522" r:id="rId37"/>
    <p:sldId id="471" r:id="rId38"/>
    <p:sldId id="502" r:id="rId39"/>
    <p:sldId id="503" r:id="rId40"/>
    <p:sldId id="504" r:id="rId41"/>
    <p:sldId id="414" r:id="rId42"/>
    <p:sldId id="419" r:id="rId43"/>
    <p:sldId id="420" r:id="rId44"/>
    <p:sldId id="421" r:id="rId45"/>
    <p:sldId id="422" r:id="rId46"/>
    <p:sldId id="455" r:id="rId47"/>
    <p:sldId id="459" r:id="rId48"/>
    <p:sldId id="258" r:id="rId49"/>
    <p:sldId id="263" r:id="rId50"/>
    <p:sldId id="261" r:id="rId51"/>
    <p:sldId id="4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Elizabeth" initials="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66802" autoAdjust="0"/>
  </p:normalViewPr>
  <p:slideViewPr>
    <p:cSldViewPr snapToGrid="0">
      <p:cViewPr varScale="1">
        <p:scale>
          <a:sx n="75" d="100"/>
          <a:sy n="75" d="100"/>
        </p:scale>
        <p:origin x="172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T Shoemaker" userId="dc9db046-f2e9-42dd-9007-71360e40fbdc" providerId="ADAL" clId="{668A3C73-FD55-4525-B63C-B2283C306F6D}"/>
    <pc:docChg chg="custSel addSld delSld modSld sldOrd">
      <pc:chgData name="Kevin T Shoemaker" userId="dc9db046-f2e9-42dd-9007-71360e40fbdc" providerId="ADAL" clId="{668A3C73-FD55-4525-B63C-B2283C306F6D}" dt="2026-04-02T04:32:45.170" v="324" actId="20577"/>
      <pc:docMkLst>
        <pc:docMk/>
      </pc:docMkLst>
      <pc:sldChg chg="add">
        <pc:chgData name="Kevin T Shoemaker" userId="dc9db046-f2e9-42dd-9007-71360e40fbdc" providerId="ADAL" clId="{668A3C73-FD55-4525-B63C-B2283C306F6D}" dt="2026-03-31T02:53:26.632" v="134"/>
        <pc:sldMkLst>
          <pc:docMk/>
          <pc:sldMk cId="3313272507" sldId="383"/>
        </pc:sldMkLst>
      </pc:sldChg>
      <pc:sldChg chg="del">
        <pc:chgData name="Kevin T Shoemaker" userId="dc9db046-f2e9-42dd-9007-71360e40fbdc" providerId="ADAL" clId="{668A3C73-FD55-4525-B63C-B2283C306F6D}" dt="2026-03-31T02:53:22.320" v="132" actId="2696"/>
        <pc:sldMkLst>
          <pc:docMk/>
          <pc:sldMk cId="3698423872" sldId="383"/>
        </pc:sldMkLst>
      </pc:sldChg>
      <pc:sldChg chg="del">
        <pc:chgData name="Kevin T Shoemaker" userId="dc9db046-f2e9-42dd-9007-71360e40fbdc" providerId="ADAL" clId="{668A3C73-FD55-4525-B63C-B2283C306F6D}" dt="2026-04-02T04:28:25.206" v="139" actId="2696"/>
        <pc:sldMkLst>
          <pc:docMk/>
          <pc:sldMk cId="1002167990" sldId="423"/>
        </pc:sldMkLst>
      </pc:sldChg>
      <pc:sldChg chg="add">
        <pc:chgData name="Kevin T Shoemaker" userId="dc9db046-f2e9-42dd-9007-71360e40fbdc" providerId="ADAL" clId="{668A3C73-FD55-4525-B63C-B2283C306F6D}" dt="2026-04-02T04:28:35.823" v="140"/>
        <pc:sldMkLst>
          <pc:docMk/>
          <pc:sldMk cId="1803911760" sldId="423"/>
        </pc:sldMkLst>
      </pc:sldChg>
      <pc:sldChg chg="modSp mod">
        <pc:chgData name="Kevin T Shoemaker" userId="dc9db046-f2e9-42dd-9007-71360e40fbdc" providerId="ADAL" clId="{668A3C73-FD55-4525-B63C-B2283C306F6D}" dt="2026-04-02T04:29:09.095" v="142" actId="1076"/>
        <pc:sldMkLst>
          <pc:docMk/>
          <pc:sldMk cId="2224823228" sldId="433"/>
        </pc:sldMkLst>
        <pc:spChg chg="mod">
          <ac:chgData name="Kevin T Shoemaker" userId="dc9db046-f2e9-42dd-9007-71360e40fbdc" providerId="ADAL" clId="{668A3C73-FD55-4525-B63C-B2283C306F6D}" dt="2026-04-02T04:29:09.095" v="142" actId="1076"/>
          <ac:spMkLst>
            <pc:docMk/>
            <pc:sldMk cId="2224823228" sldId="433"/>
            <ac:spMk id="2" creationId="{5DA97FF1-11A3-3F19-E55C-32110CEB4E8E}"/>
          </ac:spMkLst>
        </pc:spChg>
      </pc:sldChg>
      <pc:sldChg chg="del">
        <pc:chgData name="Kevin T Shoemaker" userId="dc9db046-f2e9-42dd-9007-71360e40fbdc" providerId="ADAL" clId="{668A3C73-FD55-4525-B63C-B2283C306F6D}" dt="2026-03-31T02:47:18.613" v="0" actId="47"/>
        <pc:sldMkLst>
          <pc:docMk/>
          <pc:sldMk cId="3904745119" sldId="449"/>
        </pc:sldMkLst>
      </pc:sldChg>
      <pc:sldChg chg="add">
        <pc:chgData name="Kevin T Shoemaker" userId="dc9db046-f2e9-42dd-9007-71360e40fbdc" providerId="ADAL" clId="{668A3C73-FD55-4525-B63C-B2283C306F6D}" dt="2026-03-31T02:53:26.632" v="134"/>
        <pc:sldMkLst>
          <pc:docMk/>
          <pc:sldMk cId="879020379" sldId="456"/>
        </pc:sldMkLst>
      </pc:sldChg>
      <pc:sldChg chg="del">
        <pc:chgData name="Kevin T Shoemaker" userId="dc9db046-f2e9-42dd-9007-71360e40fbdc" providerId="ADAL" clId="{668A3C73-FD55-4525-B63C-B2283C306F6D}" dt="2026-03-31T02:53:22.320" v="132" actId="2696"/>
        <pc:sldMkLst>
          <pc:docMk/>
          <pc:sldMk cId="2460683054" sldId="456"/>
        </pc:sldMkLst>
      </pc:sldChg>
      <pc:sldChg chg="add">
        <pc:chgData name="Kevin T Shoemaker" userId="dc9db046-f2e9-42dd-9007-71360e40fbdc" providerId="ADAL" clId="{668A3C73-FD55-4525-B63C-B2283C306F6D}" dt="2026-03-31T02:53:26.632" v="134"/>
        <pc:sldMkLst>
          <pc:docMk/>
          <pc:sldMk cId="1567466601" sldId="457"/>
        </pc:sldMkLst>
      </pc:sldChg>
      <pc:sldChg chg="del">
        <pc:chgData name="Kevin T Shoemaker" userId="dc9db046-f2e9-42dd-9007-71360e40fbdc" providerId="ADAL" clId="{668A3C73-FD55-4525-B63C-B2283C306F6D}" dt="2026-03-31T02:53:22.320" v="132" actId="2696"/>
        <pc:sldMkLst>
          <pc:docMk/>
          <pc:sldMk cId="4200623995" sldId="457"/>
        </pc:sldMkLst>
      </pc:sldChg>
      <pc:sldChg chg="add">
        <pc:chgData name="Kevin T Shoemaker" userId="dc9db046-f2e9-42dd-9007-71360e40fbdc" providerId="ADAL" clId="{668A3C73-FD55-4525-B63C-B2283C306F6D}" dt="2026-03-31T02:53:26.632" v="134"/>
        <pc:sldMkLst>
          <pc:docMk/>
          <pc:sldMk cId="1668876514" sldId="462"/>
        </pc:sldMkLst>
      </pc:sldChg>
      <pc:sldChg chg="del">
        <pc:chgData name="Kevin T Shoemaker" userId="dc9db046-f2e9-42dd-9007-71360e40fbdc" providerId="ADAL" clId="{668A3C73-FD55-4525-B63C-B2283C306F6D}" dt="2026-03-31T02:53:22.320" v="132" actId="2696"/>
        <pc:sldMkLst>
          <pc:docMk/>
          <pc:sldMk cId="2977633358" sldId="462"/>
        </pc:sldMkLst>
      </pc:sldChg>
      <pc:sldChg chg="del">
        <pc:chgData name="Kevin T Shoemaker" userId="dc9db046-f2e9-42dd-9007-71360e40fbdc" providerId="ADAL" clId="{668A3C73-FD55-4525-B63C-B2283C306F6D}" dt="2026-03-31T02:53:22.320" v="132" actId="2696"/>
        <pc:sldMkLst>
          <pc:docMk/>
          <pc:sldMk cId="93026590" sldId="471"/>
        </pc:sldMkLst>
      </pc:sldChg>
      <pc:sldChg chg="add">
        <pc:chgData name="Kevin T Shoemaker" userId="dc9db046-f2e9-42dd-9007-71360e40fbdc" providerId="ADAL" clId="{668A3C73-FD55-4525-B63C-B2283C306F6D}" dt="2026-03-31T02:53:26.632" v="134"/>
        <pc:sldMkLst>
          <pc:docMk/>
          <pc:sldMk cId="2102692672" sldId="471"/>
        </pc:sldMkLst>
      </pc:sldChg>
      <pc:sldChg chg="del">
        <pc:chgData name="Kevin T Shoemaker" userId="dc9db046-f2e9-42dd-9007-71360e40fbdc" providerId="ADAL" clId="{668A3C73-FD55-4525-B63C-B2283C306F6D}" dt="2026-03-31T02:53:22.320" v="132" actId="2696"/>
        <pc:sldMkLst>
          <pc:docMk/>
          <pc:sldMk cId="1154033238" sldId="482"/>
        </pc:sldMkLst>
      </pc:sldChg>
      <pc:sldChg chg="add">
        <pc:chgData name="Kevin T Shoemaker" userId="dc9db046-f2e9-42dd-9007-71360e40fbdc" providerId="ADAL" clId="{668A3C73-FD55-4525-B63C-B2283C306F6D}" dt="2026-03-31T02:53:26.632" v="134"/>
        <pc:sldMkLst>
          <pc:docMk/>
          <pc:sldMk cId="2389555402" sldId="482"/>
        </pc:sldMkLst>
      </pc:sldChg>
      <pc:sldChg chg="modSp mod">
        <pc:chgData name="Kevin T Shoemaker" userId="dc9db046-f2e9-42dd-9007-71360e40fbdc" providerId="ADAL" clId="{668A3C73-FD55-4525-B63C-B2283C306F6D}" dt="2026-04-02T04:32:45.170" v="324" actId="20577"/>
        <pc:sldMkLst>
          <pc:docMk/>
          <pc:sldMk cId="74691033" sldId="493"/>
        </pc:sldMkLst>
        <pc:spChg chg="mod">
          <ac:chgData name="Kevin T Shoemaker" userId="dc9db046-f2e9-42dd-9007-71360e40fbdc" providerId="ADAL" clId="{668A3C73-FD55-4525-B63C-B2283C306F6D}" dt="2026-03-31T02:51:07.549" v="58" actId="20577"/>
          <ac:spMkLst>
            <pc:docMk/>
            <pc:sldMk cId="74691033" sldId="493"/>
            <ac:spMk id="2" creationId="{9C658E7B-2174-AF1A-8E2F-1394B3757968}"/>
          </ac:spMkLst>
        </pc:spChg>
        <pc:spChg chg="mod">
          <ac:chgData name="Kevin T Shoemaker" userId="dc9db046-f2e9-42dd-9007-71360e40fbdc" providerId="ADAL" clId="{668A3C73-FD55-4525-B63C-B2283C306F6D}" dt="2026-04-02T04:32:45.170" v="324" actId="20577"/>
          <ac:spMkLst>
            <pc:docMk/>
            <pc:sldMk cId="74691033" sldId="493"/>
            <ac:spMk id="3" creationId="{2DD66D8D-6F15-B097-ACDE-281F54A2E0CD}"/>
          </ac:spMkLst>
        </pc:spChg>
      </pc:sldChg>
      <pc:sldChg chg="modSp del mod">
        <pc:chgData name="Kevin T Shoemaker" userId="dc9db046-f2e9-42dd-9007-71360e40fbdc" providerId="ADAL" clId="{668A3C73-FD55-4525-B63C-B2283C306F6D}" dt="2026-03-31T02:53:22.320" v="132" actId="2696"/>
        <pc:sldMkLst>
          <pc:docMk/>
          <pc:sldMk cId="2352311299" sldId="494"/>
        </pc:sldMkLst>
        <pc:spChg chg="mod">
          <ac:chgData name="Kevin T Shoemaker" userId="dc9db046-f2e9-42dd-9007-71360e40fbdc" providerId="ADAL" clId="{668A3C73-FD55-4525-B63C-B2283C306F6D}" dt="2026-03-31T02:50:44.694" v="40" actId="20577"/>
          <ac:spMkLst>
            <pc:docMk/>
            <pc:sldMk cId="2352311299" sldId="494"/>
            <ac:spMk id="3" creationId="{8F3C0683-8490-AC74-1548-930DA4B67C78}"/>
          </ac:spMkLst>
        </pc:spChg>
      </pc:sldChg>
      <pc:sldChg chg="add">
        <pc:chgData name="Kevin T Shoemaker" userId="dc9db046-f2e9-42dd-9007-71360e40fbdc" providerId="ADAL" clId="{668A3C73-FD55-4525-B63C-B2283C306F6D}" dt="2026-03-31T02:53:26.632" v="134"/>
        <pc:sldMkLst>
          <pc:docMk/>
          <pc:sldMk cId="2853900509" sldId="494"/>
        </pc:sldMkLst>
      </pc:sldChg>
      <pc:sldChg chg="del">
        <pc:chgData name="Kevin T Shoemaker" userId="dc9db046-f2e9-42dd-9007-71360e40fbdc" providerId="ADAL" clId="{668A3C73-FD55-4525-B63C-B2283C306F6D}" dt="2026-03-31T02:53:22.320" v="132" actId="2696"/>
        <pc:sldMkLst>
          <pc:docMk/>
          <pc:sldMk cId="281782912" sldId="495"/>
        </pc:sldMkLst>
      </pc:sldChg>
      <pc:sldChg chg="delSp add setBg delDesignElem">
        <pc:chgData name="Kevin T Shoemaker" userId="dc9db046-f2e9-42dd-9007-71360e40fbdc" providerId="ADAL" clId="{668A3C73-FD55-4525-B63C-B2283C306F6D}" dt="2026-03-31T02:53:26.632" v="134"/>
        <pc:sldMkLst>
          <pc:docMk/>
          <pc:sldMk cId="3088387446" sldId="495"/>
        </pc:sldMkLst>
        <pc:spChg chg="del">
          <ac:chgData name="Kevin T Shoemaker" userId="dc9db046-f2e9-42dd-9007-71360e40fbdc" providerId="ADAL" clId="{668A3C73-FD55-4525-B63C-B2283C306F6D}" dt="2026-03-31T02:53:26.632" v="134"/>
          <ac:spMkLst>
            <pc:docMk/>
            <pc:sldMk cId="3088387446" sldId="495"/>
            <ac:spMk id="2061" creationId="{D4771268-CB57-404A-9271-370EB28F6090}"/>
          </ac:spMkLst>
        </pc:spChg>
      </pc:sldChg>
      <pc:sldChg chg="modSp mod ord">
        <pc:chgData name="Kevin T Shoemaker" userId="dc9db046-f2e9-42dd-9007-71360e40fbdc" providerId="ADAL" clId="{668A3C73-FD55-4525-B63C-B2283C306F6D}" dt="2026-03-31T02:50:56.511" v="42"/>
        <pc:sldMkLst>
          <pc:docMk/>
          <pc:sldMk cId="3495181627" sldId="497"/>
        </pc:sldMkLst>
        <pc:spChg chg="mod">
          <ac:chgData name="Kevin T Shoemaker" userId="dc9db046-f2e9-42dd-9007-71360e40fbdc" providerId="ADAL" clId="{668A3C73-FD55-4525-B63C-B2283C306F6D}" dt="2026-03-31T02:49:41.229" v="35" actId="20577"/>
          <ac:spMkLst>
            <pc:docMk/>
            <pc:sldMk cId="3495181627" sldId="497"/>
            <ac:spMk id="5" creationId="{41EBCA94-D4E1-3DD4-5C18-1F525AFC4D79}"/>
          </ac:spMkLst>
        </pc:spChg>
      </pc:sldChg>
      <pc:sldChg chg="add">
        <pc:chgData name="Kevin T Shoemaker" userId="dc9db046-f2e9-42dd-9007-71360e40fbdc" providerId="ADAL" clId="{668A3C73-FD55-4525-B63C-B2283C306F6D}" dt="2026-03-31T02:53:26.632" v="134"/>
        <pc:sldMkLst>
          <pc:docMk/>
          <pc:sldMk cId="700594537" sldId="499"/>
        </pc:sldMkLst>
      </pc:sldChg>
      <pc:sldChg chg="del">
        <pc:chgData name="Kevin T Shoemaker" userId="dc9db046-f2e9-42dd-9007-71360e40fbdc" providerId="ADAL" clId="{668A3C73-FD55-4525-B63C-B2283C306F6D}" dt="2026-03-31T02:53:22.320" v="132" actId="2696"/>
        <pc:sldMkLst>
          <pc:docMk/>
          <pc:sldMk cId="1697710079" sldId="499"/>
        </pc:sldMkLst>
      </pc:sldChg>
      <pc:sldChg chg="del">
        <pc:chgData name="Kevin T Shoemaker" userId="dc9db046-f2e9-42dd-9007-71360e40fbdc" providerId="ADAL" clId="{668A3C73-FD55-4525-B63C-B2283C306F6D}" dt="2026-03-31T02:53:22.320" v="132" actId="2696"/>
        <pc:sldMkLst>
          <pc:docMk/>
          <pc:sldMk cId="1141193581" sldId="500"/>
        </pc:sldMkLst>
      </pc:sldChg>
      <pc:sldChg chg="add">
        <pc:chgData name="Kevin T Shoemaker" userId="dc9db046-f2e9-42dd-9007-71360e40fbdc" providerId="ADAL" clId="{668A3C73-FD55-4525-B63C-B2283C306F6D}" dt="2026-03-31T02:53:26.632" v="134"/>
        <pc:sldMkLst>
          <pc:docMk/>
          <pc:sldMk cId="1194557636" sldId="500"/>
        </pc:sldMkLst>
      </pc:sldChg>
      <pc:sldChg chg="add">
        <pc:chgData name="Kevin T Shoemaker" userId="dc9db046-f2e9-42dd-9007-71360e40fbdc" providerId="ADAL" clId="{668A3C73-FD55-4525-B63C-B2283C306F6D}" dt="2026-03-31T02:53:26.632" v="134"/>
        <pc:sldMkLst>
          <pc:docMk/>
          <pc:sldMk cId="516457563" sldId="501"/>
        </pc:sldMkLst>
      </pc:sldChg>
      <pc:sldChg chg="del">
        <pc:chgData name="Kevin T Shoemaker" userId="dc9db046-f2e9-42dd-9007-71360e40fbdc" providerId="ADAL" clId="{668A3C73-FD55-4525-B63C-B2283C306F6D}" dt="2026-03-31T02:53:22.320" v="132" actId="2696"/>
        <pc:sldMkLst>
          <pc:docMk/>
          <pc:sldMk cId="3530432716" sldId="501"/>
        </pc:sldMkLst>
      </pc:sldChg>
      <pc:sldChg chg="del">
        <pc:chgData name="Kevin T Shoemaker" userId="dc9db046-f2e9-42dd-9007-71360e40fbdc" providerId="ADAL" clId="{668A3C73-FD55-4525-B63C-B2283C306F6D}" dt="2026-04-02T04:26:29.877" v="137" actId="2696"/>
        <pc:sldMkLst>
          <pc:docMk/>
          <pc:sldMk cId="1290350822" sldId="508"/>
        </pc:sldMkLst>
      </pc:sldChg>
      <pc:sldChg chg="add">
        <pc:chgData name="Kevin T Shoemaker" userId="dc9db046-f2e9-42dd-9007-71360e40fbdc" providerId="ADAL" clId="{668A3C73-FD55-4525-B63C-B2283C306F6D}" dt="2026-04-02T04:26:37.009" v="138"/>
        <pc:sldMkLst>
          <pc:docMk/>
          <pc:sldMk cId="3269917530" sldId="508"/>
        </pc:sldMkLst>
      </pc:sldChg>
      <pc:sldChg chg="add">
        <pc:chgData name="Kevin T Shoemaker" userId="dc9db046-f2e9-42dd-9007-71360e40fbdc" providerId="ADAL" clId="{668A3C73-FD55-4525-B63C-B2283C306F6D}" dt="2026-04-02T04:26:14.122" v="136"/>
        <pc:sldMkLst>
          <pc:docMk/>
          <pc:sldMk cId="609163768" sldId="509"/>
        </pc:sldMkLst>
      </pc:sldChg>
      <pc:sldChg chg="del">
        <pc:chgData name="Kevin T Shoemaker" userId="dc9db046-f2e9-42dd-9007-71360e40fbdc" providerId="ADAL" clId="{668A3C73-FD55-4525-B63C-B2283C306F6D}" dt="2026-04-02T04:26:08.600" v="135" actId="2696"/>
        <pc:sldMkLst>
          <pc:docMk/>
          <pc:sldMk cId="3982650876" sldId="509"/>
        </pc:sldMkLst>
      </pc:sldChg>
      <pc:sldChg chg="del">
        <pc:chgData name="Kevin T Shoemaker" userId="dc9db046-f2e9-42dd-9007-71360e40fbdc" providerId="ADAL" clId="{668A3C73-FD55-4525-B63C-B2283C306F6D}" dt="2026-03-31T02:53:22.320" v="132" actId="2696"/>
        <pc:sldMkLst>
          <pc:docMk/>
          <pc:sldMk cId="2730846883" sldId="511"/>
        </pc:sldMkLst>
      </pc:sldChg>
      <pc:sldChg chg="add">
        <pc:chgData name="Kevin T Shoemaker" userId="dc9db046-f2e9-42dd-9007-71360e40fbdc" providerId="ADAL" clId="{668A3C73-FD55-4525-B63C-B2283C306F6D}" dt="2026-03-31T02:53:26.632" v="134"/>
        <pc:sldMkLst>
          <pc:docMk/>
          <pc:sldMk cId="3828710232" sldId="511"/>
        </pc:sldMkLst>
      </pc:sldChg>
      <pc:sldChg chg="add">
        <pc:chgData name="Kevin T Shoemaker" userId="dc9db046-f2e9-42dd-9007-71360e40fbdc" providerId="ADAL" clId="{668A3C73-FD55-4525-B63C-B2283C306F6D}" dt="2026-03-31T02:53:26.632" v="134"/>
        <pc:sldMkLst>
          <pc:docMk/>
          <pc:sldMk cId="3339873412" sldId="512"/>
        </pc:sldMkLst>
      </pc:sldChg>
      <pc:sldChg chg="del">
        <pc:chgData name="Kevin T Shoemaker" userId="dc9db046-f2e9-42dd-9007-71360e40fbdc" providerId="ADAL" clId="{668A3C73-FD55-4525-B63C-B2283C306F6D}" dt="2026-03-31T02:53:22.320" v="132" actId="2696"/>
        <pc:sldMkLst>
          <pc:docMk/>
          <pc:sldMk cId="3778382730" sldId="512"/>
        </pc:sldMkLst>
      </pc:sldChg>
      <pc:sldChg chg="add">
        <pc:chgData name="Kevin T Shoemaker" userId="dc9db046-f2e9-42dd-9007-71360e40fbdc" providerId="ADAL" clId="{668A3C73-FD55-4525-B63C-B2283C306F6D}" dt="2026-03-31T02:53:26.632" v="134"/>
        <pc:sldMkLst>
          <pc:docMk/>
          <pc:sldMk cId="2030717933" sldId="522"/>
        </pc:sldMkLst>
      </pc:sldChg>
      <pc:sldChg chg="del">
        <pc:chgData name="Kevin T Shoemaker" userId="dc9db046-f2e9-42dd-9007-71360e40fbdc" providerId="ADAL" clId="{668A3C73-FD55-4525-B63C-B2283C306F6D}" dt="2026-03-31T02:53:22.320" v="132" actId="2696"/>
        <pc:sldMkLst>
          <pc:docMk/>
          <pc:sldMk cId="2863773486" sldId="52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133E2-FBBC-4C61-A5C0-7062D0A259CE}"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B4AE8-1075-48E4-9F0E-14AAFCA87C11}" type="slidenum">
              <a:rPr lang="en-US" smtClean="0"/>
              <a:t>‹#›</a:t>
            </a:fld>
            <a:endParaRPr lang="en-US"/>
          </a:p>
        </p:txBody>
      </p:sp>
    </p:spTree>
    <p:extLst>
      <p:ext uri="{BB962C8B-B14F-4D97-AF65-F5344CB8AC3E}">
        <p14:creationId xmlns:p14="http://schemas.microsoft.com/office/powerpoint/2010/main" val="355071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B4AE8-1075-48E4-9F0E-14AAFCA87C11}" type="slidenum">
              <a:rPr lang="en-US" smtClean="0"/>
              <a:t>1</a:t>
            </a:fld>
            <a:endParaRPr lang="en-US"/>
          </a:p>
        </p:txBody>
      </p:sp>
    </p:spTree>
    <p:extLst>
      <p:ext uri="{BB962C8B-B14F-4D97-AF65-F5344CB8AC3E}">
        <p14:creationId xmlns:p14="http://schemas.microsoft.com/office/powerpoint/2010/main" val="259252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Now,</a:t>
            </a:r>
            <a:r>
              <a:rPr lang="en-US" baseline="0" dirty="0"/>
              <a:t> the questions we are attempting to address using </a:t>
            </a:r>
            <a:r>
              <a:rPr lang="en-US" dirty="0"/>
              <a:t>PVA are</a:t>
            </a:r>
            <a:r>
              <a:rPr lang="en-US" baseline="0" dirty="0"/>
              <a:t> rapidly </a:t>
            </a:r>
            <a:r>
              <a:rPr lang="en-US" b="1" baseline="0" dirty="0"/>
              <a:t>becoming more complex</a:t>
            </a:r>
            <a:r>
              <a:rPr lang="en-US" baseline="0" dirty="0"/>
              <a:t>, motivated by the needs of </a:t>
            </a:r>
            <a:r>
              <a:rPr lang="en-US" b="1" baseline="0" dirty="0"/>
              <a:t>conservation organizations and governmental agencies</a:t>
            </a:r>
            <a:r>
              <a:rPr lang="en-US" baseline="0" dirty="0"/>
              <a:t>. </a:t>
            </a:r>
          </a:p>
          <a:p>
            <a:pPr marL="0" indent="0"/>
            <a:r>
              <a:rPr lang="en-US" baseline="0" dirty="0"/>
              <a:t>For example, my lab recently built a PVA to </a:t>
            </a:r>
            <a:r>
              <a:rPr lang="en-US" dirty="0"/>
              <a:t>assess the impact of climate-change across the entire range of the</a:t>
            </a:r>
            <a:r>
              <a:rPr lang="en-US" baseline="0" dirty="0"/>
              <a:t> Mojave Desert Tortoise</a:t>
            </a:r>
            <a:r>
              <a:rPr lang="en-US" dirty="0"/>
              <a:t>. </a:t>
            </a:r>
          </a:p>
          <a:p>
            <a:pPr marL="0" indent="0"/>
            <a:r>
              <a:rPr lang="en-US" dirty="0"/>
              <a:t>Furthermore,</a:t>
            </a:r>
            <a:r>
              <a:rPr lang="en-US" baseline="0" dirty="0"/>
              <a:t> </a:t>
            </a:r>
            <a:r>
              <a:rPr lang="en-US" dirty="0"/>
              <a:t>conservation organizations and governmental agencies are becoming as interested in </a:t>
            </a:r>
            <a:r>
              <a:rPr lang="en-US" b="1" dirty="0"/>
              <a:t>preserving and restoring the ecosystem functions of species</a:t>
            </a:r>
            <a:r>
              <a:rPr lang="en-US" baseline="0" dirty="0"/>
              <a:t> </a:t>
            </a:r>
            <a:r>
              <a:rPr lang="en-US" dirty="0"/>
              <a:t>as they are in preventing the extinction of species – and this can necessitate</a:t>
            </a:r>
            <a:r>
              <a:rPr lang="en-US" baseline="0" dirty="0"/>
              <a:t> </a:t>
            </a:r>
            <a:r>
              <a:rPr lang="en-US" dirty="0"/>
              <a:t>more complex simulation models that</a:t>
            </a:r>
            <a:r>
              <a:rPr lang="en-US" baseline="0" dirty="0"/>
              <a:t> include </a:t>
            </a:r>
            <a:r>
              <a:rPr lang="en-US" b="1" baseline="0" dirty="0"/>
              <a:t>multiple interacting species</a:t>
            </a:r>
            <a:r>
              <a:rPr lang="en-US" baseline="0" dirty="0"/>
              <a:t>!</a:t>
            </a:r>
            <a:r>
              <a:rPr lang="en-US" dirty="0"/>
              <a:t> </a:t>
            </a:r>
          </a:p>
          <a:p>
            <a:pPr marL="0" indent="0"/>
            <a:r>
              <a:rPr lang="en-US" dirty="0"/>
              <a:t>As the questions asked by conservation biologists expand in scope, PVA models become more </a:t>
            </a:r>
            <a:r>
              <a:rPr lang="en-US" b="1" dirty="0"/>
              <a:t>complex, data hungry and computationally intensive</a:t>
            </a:r>
            <a:r>
              <a:rPr lang="en-US" dirty="0"/>
              <a:t>, even as they become more central to the field of conservation biology than ever before. </a:t>
            </a:r>
          </a:p>
          <a:p>
            <a:pPr marL="0" indent="0"/>
            <a:r>
              <a:rPr lang="en-US" dirty="0"/>
              <a:t>As we all know, complexity comes at a cost. </a:t>
            </a:r>
          </a:p>
          <a:p>
            <a:pPr marL="0" indent="0"/>
            <a:r>
              <a:rPr lang="en-US" dirty="0"/>
              <a:t>As modelers scramble to develop </a:t>
            </a:r>
            <a:r>
              <a:rPr lang="en-US" i="1" dirty="0"/>
              <a:t>ad hoc </a:t>
            </a:r>
            <a:r>
              <a:rPr lang="en-US" dirty="0"/>
              <a:t>code for running these models, the resulting PVA models can be </a:t>
            </a:r>
            <a:r>
              <a:rPr lang="en-US" b="1" dirty="0"/>
              <a:t>opaque and exceedingly difficult to test and evaluate</a:t>
            </a:r>
            <a:r>
              <a:rPr lang="en-US" dirty="0"/>
              <a:t>.</a:t>
            </a:r>
            <a:endParaRPr dirty="0"/>
          </a:p>
        </p:txBody>
      </p:sp>
      <p:sp>
        <p:nvSpPr>
          <p:cNvPr id="107" name="Google Shape;107;p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39</a:t>
            </a:fld>
            <a:endParaRPr/>
          </a:p>
        </p:txBody>
      </p:sp>
    </p:spTree>
    <p:extLst>
      <p:ext uri="{BB962C8B-B14F-4D97-AF65-F5344CB8AC3E}">
        <p14:creationId xmlns:p14="http://schemas.microsoft.com/office/powerpoint/2010/main" val="88332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This lack of transparency and reproducibility has resulted in </a:t>
            </a:r>
            <a:r>
              <a:rPr lang="en-US" b="1" dirty="0"/>
              <a:t>flawed PVA models</a:t>
            </a:r>
            <a:r>
              <a:rPr lang="en-US" dirty="0"/>
              <a:t> being used to support important conservation decisions. </a:t>
            </a:r>
          </a:p>
          <a:p>
            <a:pPr marL="0" indent="0"/>
            <a:r>
              <a:rPr lang="en-US" dirty="0"/>
              <a:t>As a case in point, consider the </a:t>
            </a:r>
            <a:r>
              <a:rPr lang="en-US" b="1" dirty="0"/>
              <a:t>gopher tortoise- </a:t>
            </a:r>
            <a:r>
              <a:rPr lang="en-US" dirty="0"/>
              <a:t>a keystone species of the American Southeast whose burrows provide refuge for hundreds of species. </a:t>
            </a:r>
          </a:p>
          <a:p>
            <a:pPr marL="0" indent="0"/>
            <a:r>
              <a:rPr lang="en-US" dirty="0"/>
              <a:t>Based on a recent </a:t>
            </a:r>
            <a:r>
              <a:rPr lang="en-US" dirty="0" err="1"/>
              <a:t>rangewide</a:t>
            </a:r>
            <a:r>
              <a:rPr lang="en-US" dirty="0"/>
              <a:t> PVA model, the USFWS recently </a:t>
            </a:r>
            <a:r>
              <a:rPr lang="en-US" b="1" dirty="0"/>
              <a:t>withdrew the gopher tortoise as a candidate for federal protection</a:t>
            </a:r>
            <a:r>
              <a:rPr lang="en-US" dirty="0"/>
              <a:t>. </a:t>
            </a:r>
          </a:p>
          <a:p>
            <a:pPr marL="0" indent="0"/>
            <a:r>
              <a:rPr lang="en-US" dirty="0"/>
              <a:t>However, my colleagues and I discovered </a:t>
            </a:r>
            <a:r>
              <a:rPr lang="en-US" b="1" dirty="0"/>
              <a:t>three major coding errors </a:t>
            </a:r>
            <a:r>
              <a:rPr lang="en-US" dirty="0"/>
              <a:t>in this model that together completely invalidate the results of this model. </a:t>
            </a:r>
          </a:p>
          <a:p>
            <a:pPr marL="0" indent="0"/>
            <a:r>
              <a:rPr lang="en-US" dirty="0"/>
              <a:t>The pink bar here illustrates the </a:t>
            </a:r>
            <a:r>
              <a:rPr lang="en-US" b="1" dirty="0"/>
              <a:t>results from the original model</a:t>
            </a:r>
            <a:r>
              <a:rPr lang="en-US" dirty="0"/>
              <a:t>, both for predicted total population size and number of persisting populations by the year 2100. </a:t>
            </a:r>
          </a:p>
          <a:p>
            <a:pPr marL="0" indent="0"/>
            <a:r>
              <a:rPr lang="en-US" dirty="0"/>
              <a:t>In contrast, these are the </a:t>
            </a:r>
            <a:r>
              <a:rPr lang="en-US" b="1" dirty="0"/>
              <a:t>results from the corrected model</a:t>
            </a:r>
            <a:r>
              <a:rPr lang="en-US" dirty="0"/>
              <a:t>.</a:t>
            </a:r>
          </a:p>
          <a:p>
            <a:pPr marL="0" indent="0"/>
            <a:r>
              <a:rPr lang="en-US" dirty="0"/>
              <a:t>The authors of the original PVA model agree with us and are currently working to </a:t>
            </a:r>
            <a:r>
              <a:rPr lang="en-US" b="1" dirty="0"/>
              <a:t>correct the record</a:t>
            </a:r>
            <a:r>
              <a:rPr lang="en-US" dirty="0"/>
              <a:t>. </a:t>
            </a:r>
          </a:p>
          <a:p>
            <a:pPr marL="0" indent="0"/>
            <a:r>
              <a:rPr lang="en-US" dirty="0"/>
              <a:t>Nonetheless, it is sobering to consider that this PVA model made it through </a:t>
            </a:r>
            <a:r>
              <a:rPr lang="en-US" b="1" dirty="0"/>
              <a:t>three separate peer review processe</a:t>
            </a:r>
            <a:r>
              <a:rPr lang="en-US" dirty="0"/>
              <a:t>s, and my colleagues and I only discovered the errors after spending months working through its many </a:t>
            </a:r>
            <a:r>
              <a:rPr lang="en-US" b="1" dirty="0"/>
              <a:t>thousands of lines of R code</a:t>
            </a:r>
            <a:r>
              <a:rPr lang="en-US" dirty="0"/>
              <a:t>. </a:t>
            </a:r>
            <a:endParaRPr dirty="0"/>
          </a:p>
        </p:txBody>
      </p:sp>
      <p:sp>
        <p:nvSpPr>
          <p:cNvPr id="115" name="Google Shape;115;p4: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40</a:t>
            </a:fld>
            <a:endParaRPr/>
          </a:p>
        </p:txBody>
      </p:sp>
    </p:spTree>
    <p:extLst>
      <p:ext uri="{BB962C8B-B14F-4D97-AF65-F5344CB8AC3E}">
        <p14:creationId xmlns:p14="http://schemas.microsoft.com/office/powerpoint/2010/main" val="123269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is the p</a:t>
            </a:r>
            <a:r>
              <a:rPr lang="en-US" sz="1200" b="0" i="0" kern="1200" dirty="0">
                <a:solidFill>
                  <a:schemeClr val="tx1"/>
                </a:solidFill>
                <a:effectLst/>
                <a:latin typeface="+mn-lt"/>
                <a:ea typeface="+mn-ea"/>
                <a:cs typeface="+mn-cs"/>
              </a:rPr>
              <a:t>er-capita population growth rate?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power of population is indefinitely greater than the power in the earth to produce subsistence for man</a:t>
            </a:r>
            <a:endParaRPr lang="en-US" dirty="0"/>
          </a:p>
        </p:txBody>
      </p:sp>
      <p:sp>
        <p:nvSpPr>
          <p:cNvPr id="4" name="Slide Number Placeholder 3"/>
          <p:cNvSpPr>
            <a:spLocks noGrp="1"/>
          </p:cNvSpPr>
          <p:nvPr>
            <p:ph type="sldNum" sz="quarter" idx="10"/>
          </p:nvPr>
        </p:nvSpPr>
        <p:spPr/>
        <p:txBody>
          <a:bodyPr/>
          <a:lstStyle/>
          <a:p>
            <a:fld id="{047B4AE8-1075-48E4-9F0E-14AAFCA87C11}" type="slidenum">
              <a:rPr lang="en-US" smtClean="0"/>
              <a:t>49</a:t>
            </a:fld>
            <a:endParaRPr lang="en-US"/>
          </a:p>
        </p:txBody>
      </p:sp>
    </p:spTree>
    <p:extLst>
      <p:ext uri="{BB962C8B-B14F-4D97-AF65-F5344CB8AC3E}">
        <p14:creationId xmlns:p14="http://schemas.microsoft.com/office/powerpoint/2010/main" val="221133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figure that convinced USFWS that the harvest of female HSC is not going to harm HSC or REKN population</a:t>
            </a:r>
          </a:p>
        </p:txBody>
      </p:sp>
      <p:sp>
        <p:nvSpPr>
          <p:cNvPr id="4" name="Slide Number Placeholder 3"/>
          <p:cNvSpPr>
            <a:spLocks noGrp="1"/>
          </p:cNvSpPr>
          <p:nvPr>
            <p:ph type="sldNum" sz="quarter" idx="5"/>
          </p:nvPr>
        </p:nvSpPr>
        <p:spPr/>
        <p:txBody>
          <a:bodyPr/>
          <a:lstStyle/>
          <a:p>
            <a:fld id="{047B4AE8-1075-48E4-9F0E-14AAFCA87C11}" type="slidenum">
              <a:rPr lang="en-US" smtClean="0"/>
              <a:t>12</a:t>
            </a:fld>
            <a:endParaRPr lang="en-US"/>
          </a:p>
        </p:txBody>
      </p:sp>
    </p:spTree>
    <p:extLst>
      <p:ext uri="{BB962C8B-B14F-4D97-AF65-F5344CB8AC3E}">
        <p14:creationId xmlns:p14="http://schemas.microsoft.com/office/powerpoint/2010/main" val="200508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B4AE8-1075-48E4-9F0E-14AAFCA87C11}" type="slidenum">
              <a:rPr lang="en-US" smtClean="0"/>
              <a:t>15</a:t>
            </a:fld>
            <a:endParaRPr lang="en-US"/>
          </a:p>
        </p:txBody>
      </p:sp>
    </p:spTree>
    <p:extLst>
      <p:ext uri="{BB962C8B-B14F-4D97-AF65-F5344CB8AC3E}">
        <p14:creationId xmlns:p14="http://schemas.microsoft.com/office/powerpoint/2010/main" val="302296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B4AE8-1075-48E4-9F0E-14AAFCA87C11}" type="slidenum">
              <a:rPr lang="en-US" smtClean="0"/>
              <a:t>16</a:t>
            </a:fld>
            <a:endParaRPr lang="en-US"/>
          </a:p>
        </p:txBody>
      </p:sp>
    </p:spTree>
    <p:extLst>
      <p:ext uri="{BB962C8B-B14F-4D97-AF65-F5344CB8AC3E}">
        <p14:creationId xmlns:p14="http://schemas.microsoft.com/office/powerpoint/2010/main" val="426175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B4AE8-1075-48E4-9F0E-14AAFCA87C11}" type="slidenum">
              <a:rPr lang="en-US" smtClean="0"/>
              <a:t>17</a:t>
            </a:fld>
            <a:endParaRPr lang="en-US"/>
          </a:p>
        </p:txBody>
      </p:sp>
    </p:spTree>
    <p:extLst>
      <p:ext uri="{BB962C8B-B14F-4D97-AF65-F5344CB8AC3E}">
        <p14:creationId xmlns:p14="http://schemas.microsoft.com/office/powerpoint/2010/main" val="79103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Illustrates how PVA intersects with decision analysis. </a:t>
            </a:r>
          </a:p>
        </p:txBody>
      </p:sp>
      <p:sp>
        <p:nvSpPr>
          <p:cNvPr id="4" name="Slide Number Placeholder 3"/>
          <p:cNvSpPr>
            <a:spLocks noGrp="1"/>
          </p:cNvSpPr>
          <p:nvPr>
            <p:ph type="sldNum" sz="quarter" idx="5"/>
          </p:nvPr>
        </p:nvSpPr>
        <p:spPr/>
        <p:txBody>
          <a:bodyPr/>
          <a:lstStyle/>
          <a:p>
            <a:fld id="{047B4AE8-1075-48E4-9F0E-14AAFCA87C11}" type="slidenum">
              <a:rPr lang="en-US" smtClean="0"/>
              <a:t>22</a:t>
            </a:fld>
            <a:endParaRPr lang="en-US"/>
          </a:p>
        </p:txBody>
      </p:sp>
    </p:spTree>
    <p:extLst>
      <p:ext uri="{BB962C8B-B14F-4D97-AF65-F5344CB8AC3E}">
        <p14:creationId xmlns:p14="http://schemas.microsoft.com/office/powerpoint/2010/main" val="428779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B4AE8-1075-48E4-9F0E-14AAFCA87C11}" type="slidenum">
              <a:rPr lang="en-US" smtClean="0"/>
              <a:t>31</a:t>
            </a:fld>
            <a:endParaRPr lang="en-US"/>
          </a:p>
        </p:txBody>
      </p:sp>
    </p:spTree>
    <p:extLst>
      <p:ext uri="{BB962C8B-B14F-4D97-AF65-F5344CB8AC3E}">
        <p14:creationId xmlns:p14="http://schemas.microsoft.com/office/powerpoint/2010/main" val="364616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33 original</a:t>
            </a:r>
            <a:r>
              <a:rPr lang="en-US" baseline="0" dirty="0"/>
              <a:t> report</a:t>
            </a:r>
            <a:endParaRPr lang="en-US" dirty="0"/>
          </a:p>
        </p:txBody>
      </p:sp>
      <p:sp>
        <p:nvSpPr>
          <p:cNvPr id="4" name="Slide Number Placeholder 3"/>
          <p:cNvSpPr>
            <a:spLocks noGrp="1"/>
          </p:cNvSpPr>
          <p:nvPr>
            <p:ph type="sldNum" sz="quarter" idx="10"/>
          </p:nvPr>
        </p:nvSpPr>
        <p:spPr/>
        <p:txBody>
          <a:bodyPr/>
          <a:lstStyle/>
          <a:p>
            <a:fld id="{6767926E-CFCC-47DA-B313-8B84928C78B8}" type="slidenum">
              <a:rPr lang="en-US" smtClean="0"/>
              <a:t>37</a:t>
            </a:fld>
            <a:endParaRPr lang="en-US"/>
          </a:p>
        </p:txBody>
      </p:sp>
    </p:spTree>
    <p:extLst>
      <p:ext uri="{BB962C8B-B14F-4D97-AF65-F5344CB8AC3E}">
        <p14:creationId xmlns:p14="http://schemas.microsoft.com/office/powerpoint/2010/main" val="357587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To </a:t>
            </a:r>
            <a:r>
              <a:rPr lang="en-US" b="1" dirty="0"/>
              <a:t>test hypotheses </a:t>
            </a:r>
            <a:r>
              <a:rPr lang="en-US" dirty="0"/>
              <a:t>about how to conserve and manage rare and endangered species, we need to run </a:t>
            </a:r>
            <a:r>
              <a:rPr lang="en-US" b="1" dirty="0"/>
              <a:t>experiments</a:t>
            </a:r>
            <a:r>
              <a:rPr lang="en-US" dirty="0"/>
              <a:t>. </a:t>
            </a:r>
          </a:p>
          <a:p>
            <a:pPr marL="0" indent="0"/>
            <a:r>
              <a:rPr lang="en-US" dirty="0"/>
              <a:t>However, running real-world experiments on rare and endangered species can be impractical- and unethical!</a:t>
            </a:r>
          </a:p>
          <a:p>
            <a:pPr marL="0" indent="0"/>
            <a:r>
              <a:rPr lang="en-US" dirty="0"/>
              <a:t>Instead, conservation biologists typically test hypotheses using </a:t>
            </a:r>
            <a:r>
              <a:rPr lang="en-US" b="1" dirty="0"/>
              <a:t>in </a:t>
            </a:r>
            <a:r>
              <a:rPr lang="en-US" b="1" dirty="0" err="1"/>
              <a:t>silico</a:t>
            </a:r>
            <a:r>
              <a:rPr lang="en-US" b="1" dirty="0"/>
              <a:t> experiments</a:t>
            </a:r>
            <a:r>
              <a:rPr lang="en-US" dirty="0"/>
              <a:t>, using stochastic simulation models of wildlife populations, known as </a:t>
            </a:r>
            <a:r>
              <a:rPr lang="en-US" b="1" dirty="0"/>
              <a:t>Population Viability Analyses (PVA)  </a:t>
            </a:r>
          </a:p>
          <a:p>
            <a:pPr marL="0" indent="0"/>
            <a:r>
              <a:rPr lang="en-US" dirty="0"/>
              <a:t>For decades, PVA models have been used for </a:t>
            </a:r>
            <a:r>
              <a:rPr lang="en-US" b="1" dirty="0"/>
              <a:t>decision making </a:t>
            </a:r>
            <a:r>
              <a:rPr lang="en-US" dirty="0"/>
              <a:t>in wildlife conservation and management—for instance, determining which species warrant protection under the US Endangered Species Act (ESA). </a:t>
            </a:r>
          </a:p>
          <a:p>
            <a:pPr marL="0" indent="0"/>
            <a:r>
              <a:rPr lang="en-US" dirty="0"/>
              <a:t>PVA has</a:t>
            </a:r>
            <a:r>
              <a:rPr lang="en-US" baseline="0" dirty="0"/>
              <a:t> traditionally been </a:t>
            </a:r>
            <a:r>
              <a:rPr lang="en-US" dirty="0"/>
              <a:t>performed using </a:t>
            </a:r>
            <a:r>
              <a:rPr lang="en-US" b="1" dirty="0"/>
              <a:t>stand-alone software packages </a:t>
            </a:r>
            <a:r>
              <a:rPr lang="en-US" dirty="0"/>
              <a:t>like Vortex, </a:t>
            </a:r>
            <a:r>
              <a:rPr lang="en-US" dirty="0" err="1"/>
              <a:t>Ramas</a:t>
            </a:r>
            <a:r>
              <a:rPr lang="en-US" dirty="0"/>
              <a:t>, and </a:t>
            </a:r>
            <a:r>
              <a:rPr lang="en-US" dirty="0" err="1"/>
              <a:t>HexSim</a:t>
            </a:r>
            <a:r>
              <a:rPr lang="en-US" dirty="0"/>
              <a:t> [show logos]. </a:t>
            </a:r>
          </a:p>
          <a:p>
            <a:pPr marL="0" indent="0"/>
            <a:r>
              <a:rPr lang="en-US" dirty="0"/>
              <a:t>However, these closed-source software packages are rapidly becoming outdated, and PVA is now commonly performed using </a:t>
            </a:r>
            <a:r>
              <a:rPr lang="en-US" b="1" dirty="0"/>
              <a:t>ad hoc computer code </a:t>
            </a:r>
            <a:r>
              <a:rPr lang="en-US" dirty="0"/>
              <a:t>(often using R). </a:t>
            </a:r>
            <a:endParaRPr dirty="0"/>
          </a:p>
        </p:txBody>
      </p:sp>
      <p:sp>
        <p:nvSpPr>
          <p:cNvPr id="95" name="Google Shape;95;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38</a:t>
            </a:fld>
            <a:endParaRPr/>
          </a:p>
        </p:txBody>
      </p:sp>
    </p:spTree>
    <p:extLst>
      <p:ext uri="{BB962C8B-B14F-4D97-AF65-F5344CB8AC3E}">
        <p14:creationId xmlns:p14="http://schemas.microsoft.com/office/powerpoint/2010/main" val="239019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0C285D-C318-479F-93A6-892FDA74F1A2}"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45164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C285D-C318-479F-93A6-892FDA74F1A2}"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35472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C285D-C318-479F-93A6-892FDA74F1A2}"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26787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C285D-C318-479F-93A6-892FDA74F1A2}"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163831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C285D-C318-479F-93A6-892FDA74F1A2}"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43817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0C285D-C318-479F-93A6-892FDA74F1A2}"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79752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0C285D-C318-479F-93A6-892FDA74F1A2}"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165629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0C285D-C318-479F-93A6-892FDA74F1A2}"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05593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C285D-C318-479F-93A6-892FDA74F1A2}"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274800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C285D-C318-479F-93A6-892FDA74F1A2}"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390922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C285D-C318-479F-93A6-892FDA74F1A2}"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3FA9-C94F-42D5-84FD-9FE359815F80}" type="slidenum">
              <a:rPr lang="en-US" smtClean="0"/>
              <a:t>‹#›</a:t>
            </a:fld>
            <a:endParaRPr lang="en-US"/>
          </a:p>
        </p:txBody>
      </p:sp>
    </p:spTree>
    <p:extLst>
      <p:ext uri="{BB962C8B-B14F-4D97-AF65-F5344CB8AC3E}">
        <p14:creationId xmlns:p14="http://schemas.microsoft.com/office/powerpoint/2010/main" val="64980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C285D-C318-479F-93A6-892FDA74F1A2}" type="datetimeFigureOut">
              <a:rPr lang="en-US" smtClean="0"/>
              <a:t>4/2/2026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D3FA9-C94F-42D5-84FD-9FE359815F80}" type="slidenum">
              <a:rPr lang="en-US" smtClean="0"/>
              <a:t>‹#›</a:t>
            </a:fld>
            <a:endParaRPr lang="en-US"/>
          </a:p>
        </p:txBody>
      </p:sp>
    </p:spTree>
    <p:extLst>
      <p:ext uri="{BB962C8B-B14F-4D97-AF65-F5344CB8AC3E}">
        <p14:creationId xmlns:p14="http://schemas.microsoft.com/office/powerpoint/2010/main" val="149148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smfc.org/species/horseshoe-crab"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insightmaker.com/insight/gim35Z9XDbmFy7gcQy2JD/Horseshoe-crab-mode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74237" y="914400"/>
            <a:ext cx="3657600" cy="2887579"/>
          </a:xfrm>
        </p:spPr>
        <p:txBody>
          <a:bodyPr>
            <a:normAutofit fontScale="90000"/>
          </a:bodyPr>
          <a:lstStyle/>
          <a:p>
            <a:r>
              <a:rPr lang="en-US" sz="4800" dirty="0">
                <a:solidFill>
                  <a:schemeClr val="bg1"/>
                </a:solidFill>
              </a:rPr>
              <a:t>Case study: Red Knots and Horseshoe Crabs</a:t>
            </a:r>
          </a:p>
        </p:txBody>
      </p:sp>
      <p:sp>
        <p:nvSpPr>
          <p:cNvPr id="3" name="Subtitle 2"/>
          <p:cNvSpPr>
            <a:spLocks noGrp="1"/>
          </p:cNvSpPr>
          <p:nvPr>
            <p:ph type="subTitle" idx="1"/>
          </p:nvPr>
        </p:nvSpPr>
        <p:spPr>
          <a:xfrm>
            <a:off x="674237" y="4170501"/>
            <a:ext cx="3657600" cy="1525597"/>
          </a:xfrm>
        </p:spPr>
        <p:txBody>
          <a:bodyPr>
            <a:normAutofit/>
          </a:bodyPr>
          <a:lstStyle/>
          <a:p>
            <a:r>
              <a:rPr lang="en-US" sz="2000" dirty="0">
                <a:solidFill>
                  <a:schemeClr val="accent1"/>
                </a:solidFill>
              </a:rPr>
              <a:t>NRES 421: Conservation Biology</a:t>
            </a:r>
          </a:p>
          <a:p>
            <a:r>
              <a:rPr lang="en-US" sz="2000" dirty="0">
                <a:solidFill>
                  <a:schemeClr val="accent1"/>
                </a:solidFill>
              </a:rPr>
              <a:t>Kevin Shoemaker – NRES </a:t>
            </a:r>
          </a:p>
        </p:txBody>
      </p:sp>
      <p:pic>
        <p:nvPicPr>
          <p:cNvPr id="45058" name="Picture 2" descr="Red Knot ♂ (Tringa Canutus) | Free Photo Illustration - rawpix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079" y="1265479"/>
            <a:ext cx="2855704" cy="3933477"/>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FMIB 52709 Under surface of horseshoe-crab, Limulus polyphemus - - PICRYL  Public Domain Sea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021" y="782371"/>
            <a:ext cx="2702487" cy="489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6866" y="586694"/>
            <a:ext cx="9530334" cy="575695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3352492" y="73614"/>
            <a:ext cx="5429250" cy="513080"/>
          </a:xfrm>
          <a:prstGeom prst="rect">
            <a:avLst/>
          </a:prstGeom>
        </p:spPr>
        <p:txBody>
          <a:bodyPr vert="horz" wrap="square" lIns="0" tIns="12065" rIns="0" bIns="0" rtlCol="0" anchor="ctr">
            <a:spAutoFit/>
          </a:bodyPr>
          <a:lstStyle/>
          <a:p>
            <a:pPr marL="12700">
              <a:lnSpc>
                <a:spcPct val="100000"/>
              </a:lnSpc>
              <a:spcBef>
                <a:spcPts val="95"/>
              </a:spcBef>
            </a:pPr>
            <a:r>
              <a:rPr sz="3200" spc="-15" dirty="0">
                <a:solidFill>
                  <a:srgbClr val="FFFFFF"/>
                </a:solidFill>
              </a:rPr>
              <a:t>Revised </a:t>
            </a:r>
            <a:r>
              <a:rPr sz="3200" spc="-5" dirty="0">
                <a:solidFill>
                  <a:srgbClr val="FFFFFF"/>
                </a:solidFill>
              </a:rPr>
              <a:t>ARM </a:t>
            </a:r>
            <a:r>
              <a:rPr sz="3200" spc="-10" dirty="0">
                <a:solidFill>
                  <a:srgbClr val="FFFFFF"/>
                </a:solidFill>
              </a:rPr>
              <a:t>Conceptual</a:t>
            </a:r>
            <a:r>
              <a:rPr sz="3200" spc="25" dirty="0">
                <a:solidFill>
                  <a:srgbClr val="FFFFFF"/>
                </a:solidFill>
              </a:rPr>
              <a:t> </a:t>
            </a:r>
            <a:r>
              <a:rPr sz="3200" spc="-10" dirty="0">
                <a:solidFill>
                  <a:srgbClr val="FFFFFF"/>
                </a:solidFill>
              </a:rPr>
              <a:t>Model</a:t>
            </a:r>
            <a:endParaRPr sz="3200"/>
          </a:p>
        </p:txBody>
      </p:sp>
      <p:sp>
        <p:nvSpPr>
          <p:cNvPr id="4" name="object 13"/>
          <p:cNvSpPr/>
          <p:nvPr/>
        </p:nvSpPr>
        <p:spPr>
          <a:xfrm>
            <a:off x="344424" y="1190985"/>
            <a:ext cx="2012442" cy="1133116"/>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pic>
        <p:nvPicPr>
          <p:cNvPr id="5" name="Picture 2" descr="Red Knot ♂ (Tringa Canutus) | Free Photo Illustration - rawpix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19" t="22554" r="14103" b="32405"/>
          <a:stretch/>
        </p:blipFill>
        <p:spPr bwMode="auto">
          <a:xfrm>
            <a:off x="344424" y="4457700"/>
            <a:ext cx="1402736"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6793" y="106865"/>
            <a:ext cx="5859780" cy="513080"/>
          </a:xfrm>
          <a:prstGeom prst="rect">
            <a:avLst/>
          </a:prstGeom>
        </p:spPr>
        <p:txBody>
          <a:bodyPr vert="horz" wrap="square" lIns="0" tIns="12065" rIns="0" bIns="0" rtlCol="0" anchor="ctr">
            <a:spAutoFit/>
          </a:bodyPr>
          <a:lstStyle/>
          <a:p>
            <a:pPr marL="12700">
              <a:lnSpc>
                <a:spcPct val="100000"/>
              </a:lnSpc>
              <a:spcBef>
                <a:spcPts val="95"/>
              </a:spcBef>
            </a:pPr>
            <a:r>
              <a:rPr sz="3200" spc="-10" dirty="0">
                <a:solidFill>
                  <a:srgbClr val="FFFFFF"/>
                </a:solidFill>
              </a:rPr>
              <a:t>Results: </a:t>
            </a:r>
            <a:r>
              <a:rPr sz="3200" spc="-15" dirty="0">
                <a:solidFill>
                  <a:srgbClr val="FFFFFF"/>
                </a:solidFill>
              </a:rPr>
              <a:t>Predicted </a:t>
            </a:r>
            <a:r>
              <a:rPr sz="3200" spc="-5" dirty="0">
                <a:solidFill>
                  <a:srgbClr val="FFFFFF"/>
                </a:solidFill>
              </a:rPr>
              <a:t>population</a:t>
            </a:r>
            <a:r>
              <a:rPr sz="3200" spc="-25" dirty="0">
                <a:solidFill>
                  <a:srgbClr val="FFFFFF"/>
                </a:solidFill>
              </a:rPr>
              <a:t> </a:t>
            </a:r>
            <a:r>
              <a:rPr sz="3200" spc="-15" dirty="0">
                <a:solidFill>
                  <a:srgbClr val="FFFFFF"/>
                </a:solidFill>
              </a:rPr>
              <a:t>sizes</a:t>
            </a:r>
            <a:endParaRPr sz="3200"/>
          </a:p>
        </p:txBody>
      </p:sp>
      <p:sp>
        <p:nvSpPr>
          <p:cNvPr id="3" name="object 3"/>
          <p:cNvSpPr/>
          <p:nvPr/>
        </p:nvSpPr>
        <p:spPr>
          <a:xfrm>
            <a:off x="3866243" y="81465"/>
            <a:ext cx="7124699" cy="6765256"/>
          </a:xfrm>
          <a:prstGeom prst="rect">
            <a:avLst/>
          </a:prstGeom>
          <a:blipFill>
            <a:blip r:embed="rId2" cstate="print">
              <a:extLst>
                <a:ext uri="{28A0092B-C50C-407E-A947-70E740481C1C}">
                  <a14:useLocalDpi xmlns:a14="http://schemas.microsoft.com/office/drawing/2010/main" val="0"/>
                </a:ext>
              </a:extLst>
            </a:blip>
            <a:srcRect/>
            <a:stretch>
              <a:fillRect t="-5313"/>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5C4AEFF6-070B-8FC2-E759-D4731FEC2D62}"/>
              </a:ext>
            </a:extLst>
          </p:cNvPr>
          <p:cNvSpPr txBox="1"/>
          <p:nvPr/>
        </p:nvSpPr>
        <p:spPr>
          <a:xfrm>
            <a:off x="497060" y="790976"/>
            <a:ext cx="3004457" cy="954107"/>
          </a:xfrm>
          <a:prstGeom prst="rect">
            <a:avLst/>
          </a:prstGeom>
          <a:noFill/>
        </p:spPr>
        <p:txBody>
          <a:bodyPr wrap="square" rtlCol="0">
            <a:spAutoFit/>
          </a:bodyPr>
          <a:lstStyle/>
          <a:p>
            <a:r>
              <a:rPr lang="en-US" sz="2800" b="1" dirty="0"/>
              <a:t>REKN simulation results:</a:t>
            </a:r>
          </a:p>
        </p:txBody>
      </p:sp>
      <p:sp>
        <p:nvSpPr>
          <p:cNvPr id="5" name="TextBox 4">
            <a:extLst>
              <a:ext uri="{FF2B5EF4-FFF2-40B4-BE49-F238E27FC236}">
                <a16:creationId xmlns:a16="http://schemas.microsoft.com/office/drawing/2014/main" id="{7DCFD3EB-8A72-7444-83EE-7F69EE34DA34}"/>
              </a:ext>
            </a:extLst>
          </p:cNvPr>
          <p:cNvSpPr txBox="1"/>
          <p:nvPr/>
        </p:nvSpPr>
        <p:spPr>
          <a:xfrm>
            <a:off x="497060" y="2779225"/>
            <a:ext cx="3004457" cy="954107"/>
          </a:xfrm>
          <a:prstGeom prst="rect">
            <a:avLst/>
          </a:prstGeom>
          <a:noFill/>
        </p:spPr>
        <p:txBody>
          <a:bodyPr wrap="square" rtlCol="0">
            <a:spAutoFit/>
          </a:bodyPr>
          <a:lstStyle/>
          <a:p>
            <a:r>
              <a:rPr lang="en-US" sz="2800" b="1" dirty="0"/>
              <a:t>HSC simulation results (female):</a:t>
            </a:r>
          </a:p>
        </p:txBody>
      </p:sp>
      <p:sp>
        <p:nvSpPr>
          <p:cNvPr id="6" name="TextBox 5">
            <a:extLst>
              <a:ext uri="{FF2B5EF4-FFF2-40B4-BE49-F238E27FC236}">
                <a16:creationId xmlns:a16="http://schemas.microsoft.com/office/drawing/2014/main" id="{DE94C643-50E0-7556-5DA5-CE0E0751D578}"/>
              </a:ext>
            </a:extLst>
          </p:cNvPr>
          <p:cNvSpPr txBox="1"/>
          <p:nvPr/>
        </p:nvSpPr>
        <p:spPr>
          <a:xfrm>
            <a:off x="497060" y="4847510"/>
            <a:ext cx="3004457" cy="954107"/>
          </a:xfrm>
          <a:prstGeom prst="rect">
            <a:avLst/>
          </a:prstGeom>
          <a:noFill/>
        </p:spPr>
        <p:txBody>
          <a:bodyPr wrap="square" rtlCol="0">
            <a:spAutoFit/>
          </a:bodyPr>
          <a:lstStyle/>
          <a:p>
            <a:r>
              <a:rPr lang="en-US" sz="2800" b="1" dirty="0"/>
              <a:t>HSC simulation results (male):</a:t>
            </a:r>
          </a:p>
        </p:txBody>
      </p:sp>
    </p:spTree>
    <p:extLst>
      <p:ext uri="{BB962C8B-B14F-4D97-AF65-F5344CB8AC3E}">
        <p14:creationId xmlns:p14="http://schemas.microsoft.com/office/powerpoint/2010/main" val="357585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6793" y="106865"/>
            <a:ext cx="5859780" cy="513080"/>
          </a:xfrm>
          <a:prstGeom prst="rect">
            <a:avLst/>
          </a:prstGeom>
        </p:spPr>
        <p:txBody>
          <a:bodyPr vert="horz" wrap="square" lIns="0" tIns="12065" rIns="0" bIns="0" rtlCol="0" anchor="ctr">
            <a:spAutoFit/>
          </a:bodyPr>
          <a:lstStyle/>
          <a:p>
            <a:pPr marL="12700">
              <a:lnSpc>
                <a:spcPct val="100000"/>
              </a:lnSpc>
              <a:spcBef>
                <a:spcPts val="95"/>
              </a:spcBef>
            </a:pPr>
            <a:r>
              <a:rPr sz="3200" spc="-10" dirty="0">
                <a:solidFill>
                  <a:srgbClr val="FFFFFF"/>
                </a:solidFill>
              </a:rPr>
              <a:t>Results: </a:t>
            </a:r>
            <a:r>
              <a:rPr sz="3200" spc="-15" dirty="0">
                <a:solidFill>
                  <a:srgbClr val="FFFFFF"/>
                </a:solidFill>
              </a:rPr>
              <a:t>Predicted </a:t>
            </a:r>
            <a:r>
              <a:rPr sz="3200" spc="-5" dirty="0">
                <a:solidFill>
                  <a:srgbClr val="FFFFFF"/>
                </a:solidFill>
              </a:rPr>
              <a:t>population</a:t>
            </a:r>
            <a:r>
              <a:rPr sz="3200" spc="-25" dirty="0">
                <a:solidFill>
                  <a:srgbClr val="FFFFFF"/>
                </a:solidFill>
              </a:rPr>
              <a:t> </a:t>
            </a:r>
            <a:r>
              <a:rPr sz="3200" spc="-15" dirty="0">
                <a:solidFill>
                  <a:srgbClr val="FFFFFF"/>
                </a:solidFill>
              </a:rPr>
              <a:t>sizes</a:t>
            </a:r>
            <a:endParaRPr sz="3200"/>
          </a:p>
        </p:txBody>
      </p:sp>
      <p:sp>
        <p:nvSpPr>
          <p:cNvPr id="3" name="object 3"/>
          <p:cNvSpPr/>
          <p:nvPr/>
        </p:nvSpPr>
        <p:spPr>
          <a:xfrm>
            <a:off x="3848098" y="121379"/>
            <a:ext cx="7137399" cy="6740878"/>
          </a:xfrm>
          <a:prstGeom prst="rect">
            <a:avLst/>
          </a:prstGeom>
          <a:blipFill>
            <a:blip r:embed="rId3" cstate="print">
              <a:extLst>
                <a:ext uri="{28A0092B-C50C-407E-A947-70E740481C1C}">
                  <a14:useLocalDpi xmlns:a14="http://schemas.microsoft.com/office/drawing/2010/main" val="0"/>
                </a:ext>
              </a:extLst>
            </a:blip>
            <a:srcRect/>
            <a:stretch>
              <a:fillRect t="-5882"/>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9CFFAD82-569B-8CB3-E9EA-0E607EEB027D}"/>
              </a:ext>
            </a:extLst>
          </p:cNvPr>
          <p:cNvSpPr txBox="1"/>
          <p:nvPr/>
        </p:nvSpPr>
        <p:spPr>
          <a:xfrm>
            <a:off x="497060" y="790976"/>
            <a:ext cx="3004457" cy="954107"/>
          </a:xfrm>
          <a:prstGeom prst="rect">
            <a:avLst/>
          </a:prstGeom>
          <a:noFill/>
        </p:spPr>
        <p:txBody>
          <a:bodyPr wrap="square" rtlCol="0">
            <a:spAutoFit/>
          </a:bodyPr>
          <a:lstStyle/>
          <a:p>
            <a:r>
              <a:rPr lang="en-US" sz="2800" b="1" dirty="0"/>
              <a:t>REKN simulation results:</a:t>
            </a:r>
          </a:p>
        </p:txBody>
      </p:sp>
      <p:sp>
        <p:nvSpPr>
          <p:cNvPr id="5" name="TextBox 4">
            <a:extLst>
              <a:ext uri="{FF2B5EF4-FFF2-40B4-BE49-F238E27FC236}">
                <a16:creationId xmlns:a16="http://schemas.microsoft.com/office/drawing/2014/main" id="{92E05895-B63B-BE5A-1A9C-FE1E206AFF62}"/>
              </a:ext>
            </a:extLst>
          </p:cNvPr>
          <p:cNvSpPr txBox="1"/>
          <p:nvPr/>
        </p:nvSpPr>
        <p:spPr>
          <a:xfrm>
            <a:off x="497060" y="2779225"/>
            <a:ext cx="3004457" cy="954107"/>
          </a:xfrm>
          <a:prstGeom prst="rect">
            <a:avLst/>
          </a:prstGeom>
          <a:noFill/>
        </p:spPr>
        <p:txBody>
          <a:bodyPr wrap="square" rtlCol="0">
            <a:spAutoFit/>
          </a:bodyPr>
          <a:lstStyle/>
          <a:p>
            <a:r>
              <a:rPr lang="en-US" sz="2800" b="1" dirty="0"/>
              <a:t>HSC simulation results (female):</a:t>
            </a:r>
          </a:p>
        </p:txBody>
      </p:sp>
      <p:sp>
        <p:nvSpPr>
          <p:cNvPr id="6" name="TextBox 5">
            <a:extLst>
              <a:ext uri="{FF2B5EF4-FFF2-40B4-BE49-F238E27FC236}">
                <a16:creationId xmlns:a16="http://schemas.microsoft.com/office/drawing/2014/main" id="{403A678F-805E-A7EF-55EB-289C25C9305F}"/>
              </a:ext>
            </a:extLst>
          </p:cNvPr>
          <p:cNvSpPr txBox="1"/>
          <p:nvPr/>
        </p:nvSpPr>
        <p:spPr>
          <a:xfrm>
            <a:off x="497060" y="4847510"/>
            <a:ext cx="3004457" cy="954107"/>
          </a:xfrm>
          <a:prstGeom prst="rect">
            <a:avLst/>
          </a:prstGeom>
          <a:noFill/>
        </p:spPr>
        <p:txBody>
          <a:bodyPr wrap="square" rtlCol="0">
            <a:spAutoFit/>
          </a:bodyPr>
          <a:lstStyle/>
          <a:p>
            <a:r>
              <a:rPr lang="en-US" sz="2800" b="1" dirty="0"/>
              <a:t>HSC simulation results (male):</a:t>
            </a:r>
          </a:p>
        </p:txBody>
      </p:sp>
    </p:spTree>
    <p:extLst>
      <p:ext uri="{BB962C8B-B14F-4D97-AF65-F5344CB8AC3E}">
        <p14:creationId xmlns:p14="http://schemas.microsoft.com/office/powerpoint/2010/main" val="419027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30400" y="528804"/>
            <a:ext cx="8331200" cy="566181"/>
          </a:xfrm>
          <a:prstGeom prst="rect">
            <a:avLst/>
          </a:prstGeom>
        </p:spPr>
        <p:txBody>
          <a:bodyPr vert="horz" wrap="square" lIns="0" tIns="12065" rIns="0" bIns="0" rtlCol="0" anchor="ctr">
            <a:spAutoFit/>
          </a:bodyPr>
          <a:lstStyle/>
          <a:p>
            <a:pPr marL="12700" algn="ctr">
              <a:lnSpc>
                <a:spcPct val="100000"/>
              </a:lnSpc>
              <a:spcBef>
                <a:spcPts val="95"/>
              </a:spcBef>
            </a:pPr>
            <a:r>
              <a:rPr sz="3600" b="1" spc="-10" dirty="0"/>
              <a:t>Example </a:t>
            </a:r>
            <a:r>
              <a:rPr sz="3600" b="1" spc="-15" dirty="0"/>
              <a:t>Harvest</a:t>
            </a:r>
            <a:r>
              <a:rPr sz="3600" b="1" spc="10" dirty="0"/>
              <a:t> </a:t>
            </a:r>
            <a:r>
              <a:rPr sz="3600" b="1" spc="-10" dirty="0"/>
              <a:t>Recommendation</a:t>
            </a:r>
            <a:endParaRPr sz="3600" b="1" dirty="0"/>
          </a:p>
        </p:txBody>
      </p:sp>
      <p:graphicFrame>
        <p:nvGraphicFramePr>
          <p:cNvPr id="5" name="object 5"/>
          <p:cNvGraphicFramePr>
            <a:graphicFrameLocks noGrp="1"/>
          </p:cNvGraphicFramePr>
          <p:nvPr>
            <p:extLst>
              <p:ext uri="{D42A27DB-BD31-4B8C-83A1-F6EECF244321}">
                <p14:modId xmlns:p14="http://schemas.microsoft.com/office/powerpoint/2010/main" val="2835938257"/>
              </p:ext>
            </p:extLst>
          </p:nvPr>
        </p:nvGraphicFramePr>
        <p:xfrm>
          <a:off x="1511300" y="1545750"/>
          <a:ext cx="9055099" cy="4599939"/>
        </p:xfrm>
        <a:graphic>
          <a:graphicData uri="http://schemas.openxmlformats.org/drawingml/2006/table">
            <a:tbl>
              <a:tblPr firstRow="1" bandRow="1">
                <a:tableStyleId>{2D5ABB26-0587-4C30-8999-92F81FD0307C}</a:tableStyleId>
              </a:tblPr>
              <a:tblGrid>
                <a:gridCol w="1785793">
                  <a:extLst>
                    <a:ext uri="{9D8B030D-6E8A-4147-A177-3AD203B41FA5}">
                      <a16:colId xmlns:a16="http://schemas.microsoft.com/office/drawing/2014/main" val="20000"/>
                    </a:ext>
                  </a:extLst>
                </a:gridCol>
                <a:gridCol w="1796857">
                  <a:extLst>
                    <a:ext uri="{9D8B030D-6E8A-4147-A177-3AD203B41FA5}">
                      <a16:colId xmlns:a16="http://schemas.microsoft.com/office/drawing/2014/main" val="20001"/>
                    </a:ext>
                  </a:extLst>
                </a:gridCol>
                <a:gridCol w="1682525">
                  <a:extLst>
                    <a:ext uri="{9D8B030D-6E8A-4147-A177-3AD203B41FA5}">
                      <a16:colId xmlns:a16="http://schemas.microsoft.com/office/drawing/2014/main" val="20002"/>
                    </a:ext>
                  </a:extLst>
                </a:gridCol>
                <a:gridCol w="1346905">
                  <a:extLst>
                    <a:ext uri="{9D8B030D-6E8A-4147-A177-3AD203B41FA5}">
                      <a16:colId xmlns:a16="http://schemas.microsoft.com/office/drawing/2014/main" val="20003"/>
                    </a:ext>
                  </a:extLst>
                </a:gridCol>
                <a:gridCol w="1224460">
                  <a:extLst>
                    <a:ext uri="{9D8B030D-6E8A-4147-A177-3AD203B41FA5}">
                      <a16:colId xmlns:a16="http://schemas.microsoft.com/office/drawing/2014/main" val="20004"/>
                    </a:ext>
                  </a:extLst>
                </a:gridCol>
                <a:gridCol w="1218559">
                  <a:extLst>
                    <a:ext uri="{9D8B030D-6E8A-4147-A177-3AD203B41FA5}">
                      <a16:colId xmlns:a16="http://schemas.microsoft.com/office/drawing/2014/main" val="20005"/>
                    </a:ext>
                  </a:extLst>
                </a:gridCol>
              </a:tblGrid>
              <a:tr h="914400">
                <a:tc rowSpan="2">
                  <a:txBody>
                    <a:bodyPr/>
                    <a:lstStyle/>
                    <a:p>
                      <a:pPr>
                        <a:lnSpc>
                          <a:spcPct val="100000"/>
                        </a:lnSpc>
                      </a:pPr>
                      <a:endParaRPr sz="2000">
                        <a:latin typeface="Times New Roman"/>
                        <a:cs typeface="Times New Roman"/>
                      </a:endParaRPr>
                    </a:p>
                    <a:p>
                      <a:pPr algn="ctr">
                        <a:lnSpc>
                          <a:spcPct val="100000"/>
                        </a:lnSpc>
                        <a:spcBef>
                          <a:spcPts val="1170"/>
                        </a:spcBef>
                      </a:pPr>
                      <a:r>
                        <a:rPr sz="2000" b="1" spc="-45" dirty="0">
                          <a:latin typeface="Calibri"/>
                          <a:cs typeface="Calibri"/>
                        </a:rPr>
                        <a:t>Year</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gridSpan="2">
                  <a:txBody>
                    <a:bodyPr/>
                    <a:lstStyle/>
                    <a:p>
                      <a:pPr marL="984885" marR="440690" indent="-536575">
                        <a:lnSpc>
                          <a:spcPct val="100000"/>
                        </a:lnSpc>
                        <a:spcBef>
                          <a:spcPts val="1070"/>
                        </a:spcBef>
                      </a:pPr>
                      <a:r>
                        <a:rPr sz="2000" b="1" spc="-60" dirty="0">
                          <a:latin typeface="Calibri"/>
                          <a:cs typeface="Calibri"/>
                        </a:rPr>
                        <a:t>VA </a:t>
                      </a:r>
                      <a:r>
                        <a:rPr sz="2000" b="1" spc="-50" dirty="0">
                          <a:latin typeface="Calibri"/>
                          <a:cs typeface="Calibri"/>
                        </a:rPr>
                        <a:t>Tech </a:t>
                      </a:r>
                      <a:r>
                        <a:rPr sz="2000" b="1" spc="-15" dirty="0">
                          <a:latin typeface="Calibri"/>
                          <a:cs typeface="Calibri"/>
                        </a:rPr>
                        <a:t>Swept </a:t>
                      </a:r>
                      <a:r>
                        <a:rPr sz="2000" b="1" spc="-10" dirty="0">
                          <a:latin typeface="Calibri"/>
                          <a:cs typeface="Calibri"/>
                        </a:rPr>
                        <a:t>Area  </a:t>
                      </a:r>
                      <a:r>
                        <a:rPr sz="2000" b="1" spc="-15" dirty="0">
                          <a:latin typeface="Calibri"/>
                          <a:cs typeface="Calibri"/>
                        </a:rPr>
                        <a:t>Estimates</a:t>
                      </a:r>
                      <a:endParaRPr sz="2000">
                        <a:latin typeface="Calibri"/>
                        <a:cs typeface="Calibri"/>
                      </a:endParaRPr>
                    </a:p>
                  </a:txBody>
                  <a:tcPr marL="0" marR="0" marT="135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hMerge="1">
                  <a:txBody>
                    <a:bodyPr/>
                    <a:lstStyle/>
                    <a:p>
                      <a:endParaRPr/>
                    </a:p>
                  </a:txBody>
                  <a:tcPr marL="0" marR="0" marT="0" marB="0"/>
                </a:tc>
                <a:tc rowSpan="2">
                  <a:txBody>
                    <a:bodyPr/>
                    <a:lstStyle/>
                    <a:p>
                      <a:pPr>
                        <a:lnSpc>
                          <a:spcPct val="100000"/>
                        </a:lnSpc>
                        <a:spcBef>
                          <a:spcPts val="25"/>
                        </a:spcBef>
                      </a:pPr>
                      <a:endParaRPr sz="1950">
                        <a:latin typeface="Times New Roman"/>
                        <a:cs typeface="Times New Roman"/>
                      </a:endParaRPr>
                    </a:p>
                    <a:p>
                      <a:pPr marL="292100" marR="284480" indent="89535">
                        <a:lnSpc>
                          <a:spcPct val="100000"/>
                        </a:lnSpc>
                      </a:pPr>
                      <a:r>
                        <a:rPr sz="2000" b="1" spc="-35" dirty="0">
                          <a:latin typeface="Calibri"/>
                          <a:cs typeface="Calibri"/>
                        </a:rPr>
                        <a:t>R</a:t>
                      </a:r>
                      <a:r>
                        <a:rPr sz="2000" b="1" dirty="0">
                          <a:latin typeface="Calibri"/>
                          <a:cs typeface="Calibri"/>
                        </a:rPr>
                        <a:t>ed kn</a:t>
                      </a:r>
                      <a:r>
                        <a:rPr sz="2000" b="1" spc="-5" dirty="0">
                          <a:latin typeface="Calibri"/>
                          <a:cs typeface="Calibri"/>
                        </a:rPr>
                        <a:t>ot</a:t>
                      </a:r>
                      <a:r>
                        <a:rPr sz="2000" b="1" dirty="0">
                          <a:latin typeface="Calibri"/>
                          <a:cs typeface="Calibri"/>
                        </a:rPr>
                        <a:t>s</a:t>
                      </a:r>
                      <a:endParaRPr sz="2000">
                        <a:latin typeface="Calibri"/>
                        <a:cs typeface="Calibri"/>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gridSpan="2">
                  <a:txBody>
                    <a:bodyPr/>
                    <a:lstStyle/>
                    <a:p>
                      <a:pPr marL="635" algn="ctr">
                        <a:lnSpc>
                          <a:spcPts val="2270"/>
                        </a:lnSpc>
                      </a:pPr>
                      <a:r>
                        <a:rPr sz="2000" b="1" spc="-5" dirty="0">
                          <a:latin typeface="Calibri"/>
                          <a:cs typeface="Calibri"/>
                        </a:rPr>
                        <a:t>Optimal</a:t>
                      </a:r>
                      <a:r>
                        <a:rPr sz="2000" b="1" spc="-30" dirty="0">
                          <a:latin typeface="Calibri"/>
                          <a:cs typeface="Calibri"/>
                        </a:rPr>
                        <a:t> </a:t>
                      </a:r>
                      <a:r>
                        <a:rPr sz="2000" b="1" spc="-5" dirty="0">
                          <a:latin typeface="Calibri"/>
                          <a:cs typeface="Calibri"/>
                        </a:rPr>
                        <a:t>HSC</a:t>
                      </a:r>
                      <a:endParaRPr sz="2000">
                        <a:latin typeface="Calibri"/>
                        <a:cs typeface="Calibri"/>
                      </a:endParaRPr>
                    </a:p>
                    <a:p>
                      <a:pPr marL="121285" marR="114935" algn="ctr">
                        <a:lnSpc>
                          <a:spcPct val="100000"/>
                        </a:lnSpc>
                      </a:pPr>
                      <a:r>
                        <a:rPr sz="2000" b="1" spc="-10" dirty="0">
                          <a:latin typeface="Calibri"/>
                          <a:cs typeface="Calibri"/>
                        </a:rPr>
                        <a:t>Harvest (previous  </a:t>
                      </a:r>
                      <a:r>
                        <a:rPr sz="2000" b="1" spc="-5" dirty="0">
                          <a:latin typeface="Calibri"/>
                          <a:cs typeface="Calibri"/>
                        </a:rPr>
                        <a:t>ARM)</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hMerge="1">
                  <a:txBody>
                    <a:bodyPr/>
                    <a:lstStyle/>
                    <a:p>
                      <a:endParaRPr/>
                    </a:p>
                  </a:txBody>
                  <a:tcPr marL="0" marR="0" marT="0" marB="0"/>
                </a:tc>
                <a:extLst>
                  <a:ext uri="{0D108BD9-81ED-4DB2-BD59-A6C34878D82A}">
                    <a16:rowId xmlns:a16="http://schemas.microsoft.com/office/drawing/2014/main" val="10000"/>
                  </a:ext>
                </a:extLst>
              </a:tr>
              <a:tr h="30480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a:txBody>
                    <a:bodyPr/>
                    <a:lstStyle/>
                    <a:p>
                      <a:pPr algn="ctr">
                        <a:lnSpc>
                          <a:spcPts val="2270"/>
                        </a:lnSpc>
                      </a:pPr>
                      <a:r>
                        <a:rPr sz="2000" b="1" spc="-10" dirty="0">
                          <a:latin typeface="Calibri"/>
                          <a:cs typeface="Calibri"/>
                        </a:rPr>
                        <a:t>Female</a:t>
                      </a:r>
                      <a:r>
                        <a:rPr sz="2000" b="1" spc="-30" dirty="0">
                          <a:latin typeface="Calibri"/>
                          <a:cs typeface="Calibri"/>
                        </a:rPr>
                        <a:t> </a:t>
                      </a:r>
                      <a:r>
                        <a:rPr sz="2000" b="1" spc="-5" dirty="0">
                          <a:latin typeface="Calibri"/>
                          <a:cs typeface="Calibri"/>
                        </a:rPr>
                        <a:t>HSC</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a:txBody>
                    <a:bodyPr/>
                    <a:lstStyle/>
                    <a:p>
                      <a:pPr algn="ctr">
                        <a:lnSpc>
                          <a:spcPts val="2270"/>
                        </a:lnSpc>
                      </a:pPr>
                      <a:r>
                        <a:rPr sz="2000" b="1" spc="-5" dirty="0">
                          <a:latin typeface="Calibri"/>
                          <a:cs typeface="Calibri"/>
                        </a:rPr>
                        <a:t>Male</a:t>
                      </a:r>
                      <a:r>
                        <a:rPr sz="2000" b="1" spc="-15" dirty="0">
                          <a:latin typeface="Calibri"/>
                          <a:cs typeface="Calibri"/>
                        </a:rPr>
                        <a:t> </a:t>
                      </a:r>
                      <a:r>
                        <a:rPr sz="2000" b="1" spc="-5" dirty="0">
                          <a:latin typeface="Calibri"/>
                          <a:cs typeface="Calibri"/>
                        </a:rPr>
                        <a:t>HSC</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a:txBody>
                    <a:bodyPr/>
                    <a:lstStyle/>
                    <a:p>
                      <a:pPr algn="ctr">
                        <a:lnSpc>
                          <a:spcPts val="2270"/>
                        </a:lnSpc>
                      </a:pPr>
                      <a:r>
                        <a:rPr sz="2000" b="1" spc="-10" dirty="0">
                          <a:latin typeface="Calibri"/>
                          <a:cs typeface="Calibri"/>
                        </a:rPr>
                        <a:t>Female</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a:txBody>
                    <a:bodyPr/>
                    <a:lstStyle/>
                    <a:p>
                      <a:pPr algn="ctr">
                        <a:lnSpc>
                          <a:spcPts val="2270"/>
                        </a:lnSpc>
                      </a:pPr>
                      <a:r>
                        <a:rPr sz="2000" b="1" spc="-5" dirty="0">
                          <a:latin typeface="Calibri"/>
                          <a:cs typeface="Calibri"/>
                        </a:rPr>
                        <a:t>Male</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extLst>
                  <a:ext uri="{0D108BD9-81ED-4DB2-BD59-A6C34878D82A}">
                    <a16:rowId xmlns:a16="http://schemas.microsoft.com/office/drawing/2014/main" val="10001"/>
                  </a:ext>
                </a:extLst>
              </a:tr>
              <a:tr h="304800">
                <a:tc>
                  <a:txBody>
                    <a:bodyPr/>
                    <a:lstStyle/>
                    <a:p>
                      <a:pPr marR="505459" algn="r">
                        <a:lnSpc>
                          <a:spcPts val="2270"/>
                        </a:lnSpc>
                      </a:pPr>
                      <a:r>
                        <a:rPr sz="2000" b="1" dirty="0">
                          <a:latin typeface="Calibri"/>
                          <a:cs typeface="Calibri"/>
                        </a:rPr>
                        <a:t>2017</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6,654,877</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21,405,997</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0504">
                        <a:lnSpc>
                          <a:spcPts val="2270"/>
                        </a:lnSpc>
                      </a:pPr>
                      <a:r>
                        <a:rPr sz="2000" spc="-5" dirty="0">
                          <a:latin typeface="Calibri"/>
                          <a:cs typeface="Calibri"/>
                        </a:rPr>
                        <a:t>49,405</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dirty="0">
                          <a:latin typeface="Calibri"/>
                          <a:cs typeface="Calibri"/>
                        </a:rPr>
                        <a:t>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500,000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04800">
                <a:tc>
                  <a:txBody>
                    <a:bodyPr/>
                    <a:lstStyle/>
                    <a:p>
                      <a:pPr marR="505459" algn="r">
                        <a:lnSpc>
                          <a:spcPts val="2270"/>
                        </a:lnSpc>
                      </a:pPr>
                      <a:r>
                        <a:rPr sz="2000" b="1" dirty="0">
                          <a:latin typeface="Calibri"/>
                          <a:cs typeface="Calibri"/>
                        </a:rPr>
                        <a:t>2018</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7,555,622</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19,346,403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0504">
                        <a:lnSpc>
                          <a:spcPts val="2270"/>
                        </a:lnSpc>
                      </a:pPr>
                      <a:r>
                        <a:rPr sz="2000" spc="-5" dirty="0">
                          <a:latin typeface="Calibri"/>
                          <a:cs typeface="Calibri"/>
                        </a:rPr>
                        <a:t>45,221</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dirty="0">
                          <a:latin typeface="Calibri"/>
                          <a:cs typeface="Calibri"/>
                        </a:rPr>
                        <a:t>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500,000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04800">
                <a:tc>
                  <a:txBody>
                    <a:bodyPr/>
                    <a:lstStyle/>
                    <a:p>
                      <a:pPr marR="505459" algn="r">
                        <a:lnSpc>
                          <a:spcPts val="2270"/>
                        </a:lnSpc>
                      </a:pPr>
                      <a:r>
                        <a:rPr sz="2000" b="1" dirty="0">
                          <a:latin typeface="Calibri"/>
                          <a:cs typeface="Calibri"/>
                        </a:rPr>
                        <a:t>2019</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7,934,057</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16,645,912</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0504">
                        <a:lnSpc>
                          <a:spcPts val="2270"/>
                        </a:lnSpc>
                      </a:pPr>
                      <a:r>
                        <a:rPr sz="2000" spc="-5" dirty="0">
                          <a:latin typeface="Calibri"/>
                          <a:cs typeface="Calibri"/>
                        </a:rPr>
                        <a:t>45,133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dirty="0">
                          <a:latin typeface="Calibri"/>
                          <a:cs typeface="Calibri"/>
                        </a:rPr>
                        <a:t>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500,000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04800">
                <a:tc gridSpan="6">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914400">
                <a:tc rowSpan="2">
                  <a:txBody>
                    <a:bodyPr/>
                    <a:lstStyle/>
                    <a:p>
                      <a:pPr>
                        <a:lnSpc>
                          <a:spcPct val="100000"/>
                        </a:lnSpc>
                      </a:pP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50"/>
                        </a:spcBef>
                      </a:pPr>
                      <a:endParaRPr sz="2100">
                        <a:latin typeface="Times New Roman"/>
                        <a:cs typeface="Times New Roman"/>
                      </a:endParaRPr>
                    </a:p>
                    <a:p>
                      <a:pPr algn="ctr">
                        <a:lnSpc>
                          <a:spcPct val="100000"/>
                        </a:lnSpc>
                        <a:spcBef>
                          <a:spcPts val="5"/>
                        </a:spcBef>
                      </a:pPr>
                      <a:r>
                        <a:rPr sz="2000" b="1" spc="-45" dirty="0">
                          <a:latin typeface="Calibri"/>
                          <a:cs typeface="Calibri"/>
                        </a:rPr>
                        <a:t>Year</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gridSpan="2">
                  <a:txBody>
                    <a:bodyPr/>
                    <a:lstStyle/>
                    <a:p>
                      <a:pPr>
                        <a:lnSpc>
                          <a:spcPct val="100000"/>
                        </a:lnSpc>
                      </a:pPr>
                      <a:endParaRPr sz="2000">
                        <a:latin typeface="Times New Roman"/>
                        <a:cs typeface="Times New Roman"/>
                      </a:endParaRPr>
                    </a:p>
                    <a:p>
                      <a:pPr>
                        <a:lnSpc>
                          <a:spcPct val="100000"/>
                        </a:lnSpc>
                        <a:spcBef>
                          <a:spcPts val="10"/>
                        </a:spcBef>
                      </a:pPr>
                      <a:endParaRPr sz="2050">
                        <a:latin typeface="Times New Roman"/>
                        <a:cs typeface="Times New Roman"/>
                      </a:endParaRPr>
                    </a:p>
                    <a:p>
                      <a:pPr marL="641985">
                        <a:lnSpc>
                          <a:spcPct val="100000"/>
                        </a:lnSpc>
                      </a:pPr>
                      <a:r>
                        <a:rPr sz="2000" b="1" spc="-15" dirty="0">
                          <a:latin typeface="Calibri"/>
                          <a:cs typeface="Calibri"/>
                        </a:rPr>
                        <a:t>CMSA</a:t>
                      </a:r>
                      <a:r>
                        <a:rPr sz="2000" b="1" spc="10" dirty="0">
                          <a:latin typeface="Calibri"/>
                          <a:cs typeface="Calibri"/>
                        </a:rPr>
                        <a:t> </a:t>
                      </a:r>
                      <a:r>
                        <a:rPr sz="2000" b="1" spc="-15" dirty="0">
                          <a:latin typeface="Calibri"/>
                          <a:cs typeface="Calibri"/>
                        </a:rPr>
                        <a:t>Estimates</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hMerge="1">
                  <a:txBody>
                    <a:bodyPr/>
                    <a:lstStyle/>
                    <a:p>
                      <a:endParaRPr/>
                    </a:p>
                  </a:txBody>
                  <a:tcPr marL="0" marR="0" marT="0" marB="0"/>
                </a:tc>
                <a:tc rowSpan="2">
                  <a:txBody>
                    <a:bodyPr/>
                    <a:lstStyle/>
                    <a:p>
                      <a:pPr>
                        <a:lnSpc>
                          <a:spcPct val="100000"/>
                        </a:lnSpc>
                        <a:spcBef>
                          <a:spcPts val="25"/>
                        </a:spcBef>
                      </a:pPr>
                      <a:endParaRPr sz="1950">
                        <a:latin typeface="Times New Roman"/>
                        <a:cs typeface="Times New Roman"/>
                      </a:endParaRPr>
                    </a:p>
                    <a:p>
                      <a:pPr marL="292100" marR="284480" indent="89535">
                        <a:lnSpc>
                          <a:spcPct val="100000"/>
                        </a:lnSpc>
                      </a:pPr>
                      <a:r>
                        <a:rPr sz="2000" b="1" spc="-35" dirty="0">
                          <a:latin typeface="Calibri"/>
                          <a:cs typeface="Calibri"/>
                        </a:rPr>
                        <a:t>R</a:t>
                      </a:r>
                      <a:r>
                        <a:rPr sz="2000" b="1" dirty="0">
                          <a:latin typeface="Calibri"/>
                          <a:cs typeface="Calibri"/>
                        </a:rPr>
                        <a:t>ed kn</a:t>
                      </a:r>
                      <a:r>
                        <a:rPr sz="2000" b="1" spc="-5" dirty="0">
                          <a:latin typeface="Calibri"/>
                          <a:cs typeface="Calibri"/>
                        </a:rPr>
                        <a:t>ot</a:t>
                      </a:r>
                      <a:r>
                        <a:rPr sz="2000" b="1" dirty="0">
                          <a:latin typeface="Calibri"/>
                          <a:cs typeface="Calibri"/>
                        </a:rPr>
                        <a:t>s</a:t>
                      </a:r>
                      <a:endParaRPr sz="2000">
                        <a:latin typeface="Calibri"/>
                        <a:cs typeface="Calibri"/>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gridSpan="2">
                  <a:txBody>
                    <a:bodyPr/>
                    <a:lstStyle/>
                    <a:p>
                      <a:pPr algn="ctr">
                        <a:lnSpc>
                          <a:spcPts val="2270"/>
                        </a:lnSpc>
                      </a:pPr>
                      <a:r>
                        <a:rPr sz="2000" b="1" spc="-5" dirty="0">
                          <a:latin typeface="Calibri"/>
                          <a:cs typeface="Calibri"/>
                        </a:rPr>
                        <a:t>Optimal</a:t>
                      </a:r>
                      <a:r>
                        <a:rPr sz="2000" b="1" spc="-30" dirty="0">
                          <a:latin typeface="Calibri"/>
                          <a:cs typeface="Calibri"/>
                        </a:rPr>
                        <a:t> </a:t>
                      </a:r>
                      <a:r>
                        <a:rPr sz="2000" b="1" spc="-5" dirty="0">
                          <a:latin typeface="Calibri"/>
                          <a:cs typeface="Calibri"/>
                        </a:rPr>
                        <a:t>HSC</a:t>
                      </a:r>
                      <a:endParaRPr sz="2000">
                        <a:latin typeface="Calibri"/>
                        <a:cs typeface="Calibri"/>
                      </a:endParaRPr>
                    </a:p>
                    <a:p>
                      <a:pPr marL="193675" marR="187325" algn="ctr">
                        <a:lnSpc>
                          <a:spcPct val="100000"/>
                        </a:lnSpc>
                      </a:pPr>
                      <a:r>
                        <a:rPr sz="2000" b="1" spc="-10" dirty="0">
                          <a:latin typeface="Calibri"/>
                          <a:cs typeface="Calibri"/>
                        </a:rPr>
                        <a:t>Harvest (revised  </a:t>
                      </a:r>
                      <a:r>
                        <a:rPr sz="2000" b="1" spc="-5" dirty="0">
                          <a:latin typeface="Calibri"/>
                          <a:cs typeface="Calibri"/>
                        </a:rPr>
                        <a:t>ARM)</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hMerge="1">
                  <a:txBody>
                    <a:bodyPr/>
                    <a:lstStyle/>
                    <a:p>
                      <a:endParaRPr/>
                    </a:p>
                  </a:txBody>
                  <a:tcPr marL="0" marR="0" marT="0" marB="0"/>
                </a:tc>
                <a:extLst>
                  <a:ext uri="{0D108BD9-81ED-4DB2-BD59-A6C34878D82A}">
                    <a16:rowId xmlns:a16="http://schemas.microsoft.com/office/drawing/2014/main" val="10006"/>
                  </a:ext>
                </a:extLst>
              </a:tr>
              <a:tr h="30480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a:txBody>
                    <a:bodyPr/>
                    <a:lstStyle/>
                    <a:p>
                      <a:pPr algn="ctr">
                        <a:lnSpc>
                          <a:spcPts val="2270"/>
                        </a:lnSpc>
                      </a:pPr>
                      <a:r>
                        <a:rPr sz="2000" b="1" spc="-10" dirty="0">
                          <a:latin typeface="Calibri"/>
                          <a:cs typeface="Calibri"/>
                        </a:rPr>
                        <a:t>Female</a:t>
                      </a:r>
                      <a:r>
                        <a:rPr sz="2000" b="1" spc="-30" dirty="0">
                          <a:latin typeface="Calibri"/>
                          <a:cs typeface="Calibri"/>
                        </a:rPr>
                        <a:t> </a:t>
                      </a:r>
                      <a:r>
                        <a:rPr sz="2000" b="1" spc="-5" dirty="0">
                          <a:latin typeface="Calibri"/>
                          <a:cs typeface="Calibri"/>
                        </a:rPr>
                        <a:t>HSC</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a:txBody>
                    <a:bodyPr/>
                    <a:lstStyle/>
                    <a:p>
                      <a:pPr algn="ctr">
                        <a:lnSpc>
                          <a:spcPts val="2270"/>
                        </a:lnSpc>
                      </a:pPr>
                      <a:r>
                        <a:rPr sz="2000" b="1" spc="-5" dirty="0">
                          <a:latin typeface="Calibri"/>
                          <a:cs typeface="Calibri"/>
                        </a:rPr>
                        <a:t>Male</a:t>
                      </a:r>
                      <a:r>
                        <a:rPr sz="2000" b="1" spc="-15" dirty="0">
                          <a:latin typeface="Calibri"/>
                          <a:cs typeface="Calibri"/>
                        </a:rPr>
                        <a:t> </a:t>
                      </a:r>
                      <a:r>
                        <a:rPr sz="2000" b="1" spc="-5" dirty="0">
                          <a:latin typeface="Calibri"/>
                          <a:cs typeface="Calibri"/>
                        </a:rPr>
                        <a:t>HSC</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a:txBody>
                    <a:bodyPr/>
                    <a:lstStyle/>
                    <a:p>
                      <a:pPr algn="ctr">
                        <a:lnSpc>
                          <a:spcPts val="2270"/>
                        </a:lnSpc>
                      </a:pPr>
                      <a:r>
                        <a:rPr sz="2000" b="1" spc="-10" dirty="0">
                          <a:latin typeface="Calibri"/>
                          <a:cs typeface="Calibri"/>
                        </a:rPr>
                        <a:t>Female</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tc>
                  <a:txBody>
                    <a:bodyPr/>
                    <a:lstStyle/>
                    <a:p>
                      <a:pPr algn="ctr">
                        <a:lnSpc>
                          <a:spcPts val="2270"/>
                        </a:lnSpc>
                      </a:pPr>
                      <a:r>
                        <a:rPr sz="2000" b="1" spc="-5" dirty="0">
                          <a:latin typeface="Calibri"/>
                          <a:cs typeface="Calibri"/>
                        </a:rPr>
                        <a:t>Male</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9C3"/>
                    </a:solidFill>
                  </a:tcPr>
                </a:tc>
                <a:extLst>
                  <a:ext uri="{0D108BD9-81ED-4DB2-BD59-A6C34878D82A}">
                    <a16:rowId xmlns:a16="http://schemas.microsoft.com/office/drawing/2014/main" val="10007"/>
                  </a:ext>
                </a:extLst>
              </a:tr>
              <a:tr h="304799">
                <a:tc>
                  <a:txBody>
                    <a:bodyPr/>
                    <a:lstStyle/>
                    <a:p>
                      <a:pPr marR="505459" algn="r">
                        <a:lnSpc>
                          <a:spcPts val="2270"/>
                        </a:lnSpc>
                      </a:pPr>
                      <a:r>
                        <a:rPr sz="2000" b="1" dirty="0">
                          <a:latin typeface="Calibri"/>
                          <a:cs typeface="Calibri"/>
                        </a:rPr>
                        <a:t>2017</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10,967,100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31,664,430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29870">
                        <a:lnSpc>
                          <a:spcPts val="2270"/>
                        </a:lnSpc>
                      </a:pPr>
                      <a:r>
                        <a:rPr sz="2000" spc="-5" dirty="0">
                          <a:latin typeface="Calibri"/>
                          <a:cs typeface="Calibri"/>
                        </a:rPr>
                        <a:t>49,405</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154,483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500,000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04800">
                <a:tc>
                  <a:txBody>
                    <a:bodyPr/>
                    <a:lstStyle/>
                    <a:p>
                      <a:pPr marR="505459" algn="r">
                        <a:lnSpc>
                          <a:spcPts val="2270"/>
                        </a:lnSpc>
                      </a:pPr>
                      <a:r>
                        <a:rPr sz="2000" b="1" dirty="0">
                          <a:latin typeface="Calibri"/>
                          <a:cs typeface="Calibri"/>
                        </a:rPr>
                        <a:t>2018</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9,735,690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24,715,290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29870">
                        <a:lnSpc>
                          <a:spcPts val="2270"/>
                        </a:lnSpc>
                      </a:pPr>
                      <a:r>
                        <a:rPr sz="2000" spc="-5" dirty="0">
                          <a:latin typeface="Calibri"/>
                          <a:cs typeface="Calibri"/>
                        </a:rPr>
                        <a:t>45,221</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146,792</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500,000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304800">
                <a:tc>
                  <a:txBody>
                    <a:bodyPr/>
                    <a:lstStyle/>
                    <a:p>
                      <a:pPr marR="505459" algn="r">
                        <a:lnSpc>
                          <a:spcPts val="2270"/>
                        </a:lnSpc>
                      </a:pPr>
                      <a:r>
                        <a:rPr sz="2000" b="1" dirty="0">
                          <a:latin typeface="Calibri"/>
                          <a:cs typeface="Calibri"/>
                        </a:rPr>
                        <a:t>2019</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9,357,400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21,897,920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29870">
                        <a:lnSpc>
                          <a:spcPts val="2270"/>
                        </a:lnSpc>
                      </a:pPr>
                      <a:r>
                        <a:rPr sz="2000" spc="-5" dirty="0">
                          <a:latin typeface="Calibri"/>
                          <a:cs typeface="Calibri"/>
                        </a:rPr>
                        <a:t>45,133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144,803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70"/>
                        </a:lnSpc>
                      </a:pPr>
                      <a:r>
                        <a:rPr sz="2000" spc="-5" dirty="0">
                          <a:latin typeface="Calibri"/>
                          <a:cs typeface="Calibri"/>
                        </a:rPr>
                        <a:t>500,000</a:t>
                      </a:r>
                      <a:endParaRPr sz="20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bl>
          </a:graphicData>
        </a:graphic>
      </p:graphicFrame>
      <p:sp>
        <p:nvSpPr>
          <p:cNvPr id="2" name="Oval 1">
            <a:extLst>
              <a:ext uri="{FF2B5EF4-FFF2-40B4-BE49-F238E27FC236}">
                <a16:creationId xmlns:a16="http://schemas.microsoft.com/office/drawing/2014/main" id="{5DA97FF1-11A3-3F19-E55C-32110CEB4E8E}"/>
              </a:ext>
            </a:extLst>
          </p:cNvPr>
          <p:cNvSpPr/>
          <p:nvPr/>
        </p:nvSpPr>
        <p:spPr>
          <a:xfrm>
            <a:off x="8022626" y="4855464"/>
            <a:ext cx="1494972" cy="1473732"/>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82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32130-BF64-927A-5616-818BFAA3F0E9}"/>
              </a:ext>
            </a:extLst>
          </p:cNvPr>
          <p:cNvSpPr>
            <a:spLocks noGrp="1"/>
          </p:cNvSpPr>
          <p:nvPr>
            <p:ph type="ctrTitle"/>
          </p:nvPr>
        </p:nvSpPr>
        <p:spPr>
          <a:xfrm>
            <a:off x="5297762" y="640080"/>
            <a:ext cx="6251110" cy="3566160"/>
          </a:xfrm>
        </p:spPr>
        <p:txBody>
          <a:bodyPr anchor="b">
            <a:normAutofit/>
          </a:bodyPr>
          <a:lstStyle/>
          <a:p>
            <a:pPr algn="l"/>
            <a:r>
              <a:rPr lang="en-US" sz="5400" dirty="0"/>
              <a:t>Red Knot model</a:t>
            </a:r>
          </a:p>
        </p:txBody>
      </p:sp>
      <p:sp>
        <p:nvSpPr>
          <p:cNvPr id="5" name="Subtitle 4">
            <a:extLst>
              <a:ext uri="{FF2B5EF4-FFF2-40B4-BE49-F238E27FC236}">
                <a16:creationId xmlns:a16="http://schemas.microsoft.com/office/drawing/2014/main" id="{3722DEF4-B1E5-ECAD-0C81-F0F80F2AE67C}"/>
              </a:ext>
            </a:extLst>
          </p:cNvPr>
          <p:cNvSpPr>
            <a:spLocks noGrp="1"/>
          </p:cNvSpPr>
          <p:nvPr>
            <p:ph type="subTitle" idx="1"/>
          </p:nvPr>
        </p:nvSpPr>
        <p:spPr>
          <a:xfrm>
            <a:off x="5297760" y="4636008"/>
            <a:ext cx="6251111" cy="1572768"/>
          </a:xfrm>
        </p:spPr>
        <p:txBody>
          <a:bodyPr>
            <a:normAutofit/>
          </a:bodyPr>
          <a:lstStyle/>
          <a:p>
            <a:pPr algn="l"/>
            <a:endParaRPr lang="en-US"/>
          </a:p>
        </p:txBody>
      </p:sp>
      <p:pic>
        <p:nvPicPr>
          <p:cNvPr id="6" name="Picture 2" descr="Red Knot ♂ (Tringa Canutus) | Free Photo Illustration - rawpixel">
            <a:extLst>
              <a:ext uri="{FF2B5EF4-FFF2-40B4-BE49-F238E27FC236}">
                <a16:creationId xmlns:a16="http://schemas.microsoft.com/office/drawing/2014/main" id="{9897D69A-EE73-E4DA-A19F-1AB03856F2A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2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4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17A0-53A5-E2B4-3F77-83276CDFFF2D}"/>
              </a:ext>
            </a:extLst>
          </p:cNvPr>
          <p:cNvSpPr>
            <a:spLocks noGrp="1"/>
          </p:cNvSpPr>
          <p:nvPr>
            <p:ph type="title"/>
          </p:nvPr>
        </p:nvSpPr>
        <p:spPr/>
        <p:txBody>
          <a:bodyPr/>
          <a:lstStyle/>
          <a:p>
            <a:r>
              <a:rPr lang="en-US" dirty="0"/>
              <a:t>Two-stage population model for Red Knot:</a:t>
            </a:r>
          </a:p>
        </p:txBody>
      </p:sp>
      <p:grpSp>
        <p:nvGrpSpPr>
          <p:cNvPr id="8" name="Group 7"/>
          <p:cNvGrpSpPr/>
          <p:nvPr/>
        </p:nvGrpSpPr>
        <p:grpSpPr>
          <a:xfrm>
            <a:off x="3519815" y="2309936"/>
            <a:ext cx="1691014" cy="914400"/>
            <a:chOff x="1302708" y="1941535"/>
            <a:chExt cx="1691014" cy="914400"/>
          </a:xfrm>
        </p:grpSpPr>
        <p:sp>
          <p:nvSpPr>
            <p:cNvPr id="6" name="Rounded Rectangle 5"/>
            <p:cNvSpPr/>
            <p:nvPr/>
          </p:nvSpPr>
          <p:spPr>
            <a:xfrm>
              <a:off x="1302708" y="1941535"/>
              <a:ext cx="1691014" cy="9144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27970" y="2204581"/>
              <a:ext cx="1402912" cy="369332"/>
            </a:xfrm>
            <a:prstGeom prst="rect">
              <a:avLst/>
            </a:prstGeom>
            <a:noFill/>
          </p:spPr>
          <p:txBody>
            <a:bodyPr wrap="square" rtlCol="0">
              <a:spAutoFit/>
            </a:bodyPr>
            <a:lstStyle/>
            <a:p>
              <a:pPr algn="ctr"/>
              <a:r>
                <a:rPr lang="en-US" dirty="0"/>
                <a:t>Juveniles</a:t>
              </a:r>
            </a:p>
          </p:txBody>
        </p:sp>
      </p:grpSp>
      <p:grpSp>
        <p:nvGrpSpPr>
          <p:cNvPr id="9" name="Group 8"/>
          <p:cNvGrpSpPr/>
          <p:nvPr/>
        </p:nvGrpSpPr>
        <p:grpSpPr>
          <a:xfrm>
            <a:off x="6214998" y="2300448"/>
            <a:ext cx="1691014" cy="914400"/>
            <a:chOff x="1302708" y="1941535"/>
            <a:chExt cx="1691014" cy="914400"/>
          </a:xfrm>
        </p:grpSpPr>
        <p:sp>
          <p:nvSpPr>
            <p:cNvPr id="10" name="Rounded Rectangle 9"/>
            <p:cNvSpPr/>
            <p:nvPr/>
          </p:nvSpPr>
          <p:spPr>
            <a:xfrm>
              <a:off x="1302708" y="1941535"/>
              <a:ext cx="1691014" cy="9144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27970" y="2204581"/>
              <a:ext cx="1402912" cy="369332"/>
            </a:xfrm>
            <a:prstGeom prst="rect">
              <a:avLst/>
            </a:prstGeom>
            <a:noFill/>
          </p:spPr>
          <p:txBody>
            <a:bodyPr wrap="square" rtlCol="0">
              <a:spAutoFit/>
            </a:bodyPr>
            <a:lstStyle/>
            <a:p>
              <a:pPr algn="ctr"/>
              <a:r>
                <a:rPr lang="en-US" dirty="0"/>
                <a:t>Adults</a:t>
              </a:r>
            </a:p>
          </p:txBody>
        </p:sp>
      </p:grpSp>
      <p:cxnSp>
        <p:nvCxnSpPr>
          <p:cNvPr id="13" name="Straight Arrow Connector 12"/>
          <p:cNvCxnSpPr/>
          <p:nvPr/>
        </p:nvCxnSpPr>
        <p:spPr>
          <a:xfrm>
            <a:off x="5210829" y="2757648"/>
            <a:ext cx="9081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50704" y="2091621"/>
            <a:ext cx="734860" cy="584775"/>
          </a:xfrm>
          <a:prstGeom prst="rect">
            <a:avLst/>
          </a:prstGeom>
          <a:noFill/>
        </p:spPr>
        <p:txBody>
          <a:bodyPr wrap="square" rtlCol="0">
            <a:spAutoFit/>
          </a:bodyPr>
          <a:lstStyle/>
          <a:p>
            <a:r>
              <a:rPr lang="el-GR" sz="3200" dirty="0"/>
              <a:t>ϕ</a:t>
            </a:r>
            <a:r>
              <a:rPr lang="en-US" sz="3200" baseline="30000" dirty="0"/>
              <a:t>J</a:t>
            </a:r>
            <a:endParaRPr lang="en-US" baseline="30000" dirty="0"/>
          </a:p>
        </p:txBody>
      </p:sp>
      <p:cxnSp>
        <p:nvCxnSpPr>
          <p:cNvPr id="16" name="Curved Connector 15"/>
          <p:cNvCxnSpPr>
            <a:stCxn id="10" idx="0"/>
            <a:endCxn id="10" idx="3"/>
          </p:cNvCxnSpPr>
          <p:nvPr/>
        </p:nvCxnSpPr>
        <p:spPr>
          <a:xfrm rot="16200000" flipH="1">
            <a:off x="7254658" y="2106295"/>
            <a:ext cx="457200" cy="845507"/>
          </a:xfrm>
          <a:prstGeom prst="curvedConnector4">
            <a:avLst>
              <a:gd name="adj1" fmla="val -104795"/>
              <a:gd name="adj2" fmla="val 12703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58826" y="1725161"/>
            <a:ext cx="734860" cy="584775"/>
          </a:xfrm>
          <a:prstGeom prst="rect">
            <a:avLst/>
          </a:prstGeom>
          <a:noFill/>
        </p:spPr>
        <p:txBody>
          <a:bodyPr wrap="square" rtlCol="0">
            <a:spAutoFit/>
          </a:bodyPr>
          <a:lstStyle/>
          <a:p>
            <a:r>
              <a:rPr lang="el-GR" sz="3200" dirty="0"/>
              <a:t>ϕ</a:t>
            </a:r>
            <a:r>
              <a:rPr lang="en-US" sz="3200" baseline="30000" dirty="0"/>
              <a:t>A</a:t>
            </a:r>
            <a:endParaRPr lang="en-US" baseline="30000" dirty="0"/>
          </a:p>
        </p:txBody>
      </p:sp>
      <p:cxnSp>
        <p:nvCxnSpPr>
          <p:cNvPr id="20" name="Curved Connector 19"/>
          <p:cNvCxnSpPr>
            <a:stCxn id="10" idx="2"/>
            <a:endCxn id="6" idx="2"/>
          </p:cNvCxnSpPr>
          <p:nvPr/>
        </p:nvCxnSpPr>
        <p:spPr>
          <a:xfrm rot="5400000">
            <a:off x="5708170" y="1872001"/>
            <a:ext cx="9488" cy="2695183"/>
          </a:xfrm>
          <a:prstGeom prst="curvedConnector3">
            <a:avLst>
              <a:gd name="adj1" fmla="val 739408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82436" y="3298408"/>
            <a:ext cx="467640" cy="584775"/>
          </a:xfrm>
          <a:prstGeom prst="rect">
            <a:avLst/>
          </a:prstGeom>
          <a:noFill/>
        </p:spPr>
        <p:txBody>
          <a:bodyPr wrap="square" rtlCol="0">
            <a:spAutoFit/>
          </a:bodyPr>
          <a:lstStyle/>
          <a:p>
            <a:r>
              <a:rPr lang="en-US" sz="3200" i="1" dirty="0" err="1"/>
              <a:t>f</a:t>
            </a:r>
            <a:r>
              <a:rPr lang="en-US" sz="3200" i="1" baseline="30000" dirty="0" err="1"/>
              <a:t>J</a:t>
            </a:r>
            <a:endParaRPr lang="en-US" i="1" baseline="30000" dirty="0"/>
          </a:p>
        </p:txBody>
      </p:sp>
      <p:pic>
        <p:nvPicPr>
          <p:cNvPr id="3" name="Picture 2">
            <a:extLst>
              <a:ext uri="{FF2B5EF4-FFF2-40B4-BE49-F238E27FC236}">
                <a16:creationId xmlns:a16="http://schemas.microsoft.com/office/drawing/2014/main" id="{042FECAC-4E70-B72C-E358-F2F8A3746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827" y="4456984"/>
            <a:ext cx="5362588" cy="1770505"/>
          </a:xfrm>
          <a:prstGeom prst="rect">
            <a:avLst/>
          </a:prstGeom>
        </p:spPr>
      </p:pic>
    </p:spTree>
    <p:extLst>
      <p:ext uri="{BB962C8B-B14F-4D97-AF65-F5344CB8AC3E}">
        <p14:creationId xmlns:p14="http://schemas.microsoft.com/office/powerpoint/2010/main" val="192670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8E7B-2174-AF1A-8E2F-1394B3757968}"/>
              </a:ext>
            </a:extLst>
          </p:cNvPr>
          <p:cNvSpPr>
            <a:spLocks noGrp="1"/>
          </p:cNvSpPr>
          <p:nvPr>
            <p:ph type="title"/>
          </p:nvPr>
        </p:nvSpPr>
        <p:spPr/>
        <p:txBody>
          <a:bodyPr/>
          <a:lstStyle/>
          <a:p>
            <a:r>
              <a:rPr lang="en-US" dirty="0"/>
              <a:t>Red Knot (REKN) population model specification: original model</a:t>
            </a:r>
          </a:p>
        </p:txBody>
      </p:sp>
      <p:sp>
        <p:nvSpPr>
          <p:cNvPr id="3" name="Content Placeholder 2">
            <a:extLst>
              <a:ext uri="{FF2B5EF4-FFF2-40B4-BE49-F238E27FC236}">
                <a16:creationId xmlns:a16="http://schemas.microsoft.com/office/drawing/2014/main" id="{2DD66D8D-6F15-B097-ACDE-281F54A2E0CD}"/>
              </a:ext>
            </a:extLst>
          </p:cNvPr>
          <p:cNvSpPr>
            <a:spLocks noGrp="1"/>
          </p:cNvSpPr>
          <p:nvPr>
            <p:ph idx="1"/>
          </p:nvPr>
        </p:nvSpPr>
        <p:spPr>
          <a:xfrm>
            <a:off x="838200" y="1930399"/>
            <a:ext cx="10515600" cy="4246563"/>
          </a:xfrm>
        </p:spPr>
        <p:txBody>
          <a:bodyPr>
            <a:normAutofit/>
          </a:bodyPr>
          <a:lstStyle/>
          <a:p>
            <a:r>
              <a:rPr lang="en-US" b="1" dirty="0"/>
              <a:t>Life history</a:t>
            </a:r>
            <a:r>
              <a:rPr lang="en-US" dirty="0"/>
              <a:t>: juvenile and adult stages. Start breeding at 2 years of age.</a:t>
            </a:r>
          </a:p>
          <a:p>
            <a:r>
              <a:rPr lang="en-US" b="1" dirty="0"/>
              <a:t>Adult Survival rate</a:t>
            </a:r>
            <a:r>
              <a:rPr lang="en-US" dirty="0"/>
              <a:t>: 93% per year at “normal” HSC abundance.</a:t>
            </a:r>
          </a:p>
          <a:p>
            <a:r>
              <a:rPr lang="en-US" b="1" dirty="0"/>
              <a:t>Juvenile Survival rate</a:t>
            </a:r>
            <a:r>
              <a:rPr lang="en-US" dirty="0"/>
              <a:t>: 75% annually</a:t>
            </a:r>
          </a:p>
          <a:p>
            <a:r>
              <a:rPr lang="en-US" b="1" dirty="0"/>
              <a:t>Reproduction</a:t>
            </a:r>
            <a:r>
              <a:rPr lang="en-US" dirty="0"/>
              <a:t>: each adult produces 0.15 offspring annually that survive to become juveniles</a:t>
            </a:r>
          </a:p>
          <a:p>
            <a:r>
              <a:rPr lang="en-US" b="1" dirty="0"/>
              <a:t>Abundance</a:t>
            </a:r>
            <a:r>
              <a:rPr lang="en-US" dirty="0"/>
              <a:t>: around 50,000 adults and 5,000 juveniles</a:t>
            </a:r>
          </a:p>
        </p:txBody>
      </p:sp>
    </p:spTree>
    <p:extLst>
      <p:ext uri="{BB962C8B-B14F-4D97-AF65-F5344CB8AC3E}">
        <p14:creationId xmlns:p14="http://schemas.microsoft.com/office/powerpoint/2010/main" val="7469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8E7B-2174-AF1A-8E2F-1394B3757968}"/>
              </a:ext>
            </a:extLst>
          </p:cNvPr>
          <p:cNvSpPr>
            <a:spLocks noGrp="1"/>
          </p:cNvSpPr>
          <p:nvPr>
            <p:ph type="title"/>
          </p:nvPr>
        </p:nvSpPr>
        <p:spPr/>
        <p:txBody>
          <a:bodyPr/>
          <a:lstStyle/>
          <a:p>
            <a:r>
              <a:rPr lang="en-US" dirty="0"/>
              <a:t>Red Knot (REKN) population model specification: reanalysis</a:t>
            </a:r>
          </a:p>
        </p:txBody>
      </p:sp>
      <p:sp>
        <p:nvSpPr>
          <p:cNvPr id="3" name="Content Placeholder 2">
            <a:extLst>
              <a:ext uri="{FF2B5EF4-FFF2-40B4-BE49-F238E27FC236}">
                <a16:creationId xmlns:a16="http://schemas.microsoft.com/office/drawing/2014/main" id="{2DD66D8D-6F15-B097-ACDE-281F54A2E0CD}"/>
              </a:ext>
            </a:extLst>
          </p:cNvPr>
          <p:cNvSpPr>
            <a:spLocks noGrp="1"/>
          </p:cNvSpPr>
          <p:nvPr>
            <p:ph idx="1"/>
          </p:nvPr>
        </p:nvSpPr>
        <p:spPr>
          <a:xfrm>
            <a:off x="838200" y="1930399"/>
            <a:ext cx="10515600" cy="4246563"/>
          </a:xfrm>
        </p:spPr>
        <p:txBody>
          <a:bodyPr>
            <a:normAutofit/>
          </a:bodyPr>
          <a:lstStyle/>
          <a:p>
            <a:r>
              <a:rPr lang="en-US" b="1" dirty="0"/>
              <a:t>Adult Survival rate</a:t>
            </a:r>
            <a:r>
              <a:rPr lang="en-US" dirty="0"/>
              <a:t>: Average survival rate is ~80%.</a:t>
            </a:r>
          </a:p>
          <a:p>
            <a:r>
              <a:rPr lang="en-US" b="1" dirty="0"/>
              <a:t>Reproduction</a:t>
            </a:r>
            <a:r>
              <a:rPr lang="en-US" dirty="0"/>
              <a:t>: My reanalysis suggests this needs to be nearly double the value used by ASMFC to maintain a stable population – around 0.3 per capita</a:t>
            </a:r>
          </a:p>
          <a:p>
            <a:r>
              <a:rPr lang="en-US" b="1" dirty="0"/>
              <a:t>Abundance</a:t>
            </a:r>
            <a:r>
              <a:rPr lang="en-US" dirty="0"/>
              <a:t>: My reanalysis suggests a higher fraction of the population should be juvenile</a:t>
            </a:r>
          </a:p>
          <a:p>
            <a:endParaRPr lang="en-US" dirty="0"/>
          </a:p>
        </p:txBody>
      </p:sp>
    </p:spTree>
    <p:extLst>
      <p:ext uri="{BB962C8B-B14F-4D97-AF65-F5344CB8AC3E}">
        <p14:creationId xmlns:p14="http://schemas.microsoft.com/office/powerpoint/2010/main" val="191414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6A48A-7AB6-C3C8-5459-1ACF272F0C0D}"/>
              </a:ext>
            </a:extLst>
          </p:cNvPr>
          <p:cNvSpPr>
            <a:spLocks noGrp="1"/>
          </p:cNvSpPr>
          <p:nvPr>
            <p:ph type="ctrTitle"/>
          </p:nvPr>
        </p:nvSpPr>
        <p:spPr/>
        <p:txBody>
          <a:bodyPr/>
          <a:lstStyle/>
          <a:p>
            <a:r>
              <a:rPr lang="en-US" dirty="0"/>
              <a:t>(In class exercise)</a:t>
            </a:r>
          </a:p>
        </p:txBody>
      </p:sp>
      <p:sp>
        <p:nvSpPr>
          <p:cNvPr id="5" name="Subtitle 4">
            <a:extLst>
              <a:ext uri="{FF2B5EF4-FFF2-40B4-BE49-F238E27FC236}">
                <a16:creationId xmlns:a16="http://schemas.microsoft.com/office/drawing/2014/main" id="{41EBCA94-D4E1-3DD4-5C18-1F525AFC4D79}"/>
              </a:ext>
            </a:extLst>
          </p:cNvPr>
          <p:cNvSpPr>
            <a:spLocks noGrp="1"/>
          </p:cNvSpPr>
          <p:nvPr>
            <p:ph type="subTitle" idx="1"/>
          </p:nvPr>
        </p:nvSpPr>
        <p:spPr/>
        <p:txBody>
          <a:bodyPr/>
          <a:lstStyle/>
          <a:p>
            <a:r>
              <a:rPr lang="en-US" dirty="0"/>
              <a:t>See Excel spreadsheet</a:t>
            </a:r>
          </a:p>
          <a:p>
            <a:endParaRPr lang="en-US" dirty="0"/>
          </a:p>
        </p:txBody>
      </p:sp>
    </p:spTree>
    <p:extLst>
      <p:ext uri="{BB962C8B-B14F-4D97-AF65-F5344CB8AC3E}">
        <p14:creationId xmlns:p14="http://schemas.microsoft.com/office/powerpoint/2010/main" val="349518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711B4-F396-40FD-92DE-B559D995E0B5}"/>
              </a:ext>
            </a:extLst>
          </p:cNvPr>
          <p:cNvSpPr>
            <a:spLocks noGrp="1"/>
          </p:cNvSpPr>
          <p:nvPr>
            <p:ph type="ctrTitle"/>
          </p:nvPr>
        </p:nvSpPr>
        <p:spPr>
          <a:xfrm>
            <a:off x="1524000" y="1122363"/>
            <a:ext cx="9144000" cy="2724080"/>
          </a:xfrm>
        </p:spPr>
        <p:txBody>
          <a:bodyPr>
            <a:normAutofit/>
          </a:bodyPr>
          <a:lstStyle/>
          <a:p>
            <a:r>
              <a:rPr lang="en-US" sz="8000" b="1" dirty="0"/>
              <a:t>Let’s discuss!</a:t>
            </a:r>
          </a:p>
        </p:txBody>
      </p:sp>
    </p:spTree>
    <p:extLst>
      <p:ext uri="{BB962C8B-B14F-4D97-AF65-F5344CB8AC3E}">
        <p14:creationId xmlns:p14="http://schemas.microsoft.com/office/powerpoint/2010/main" val="200903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590550" y="861580"/>
            <a:ext cx="11106150" cy="3336170"/>
          </a:xfrm>
          <a:prstGeom prst="rect">
            <a:avLst/>
          </a:prstGeom>
        </p:spPr>
        <p:txBody>
          <a:bodyPr vert="horz" wrap="square" lIns="0" tIns="12065" rIns="0" bIns="0" rtlCol="0" anchor="ctr">
            <a:spAutoFit/>
          </a:bodyPr>
          <a:lstStyle/>
          <a:p>
            <a:pPr marL="12700" marR="5080">
              <a:lnSpc>
                <a:spcPct val="100000"/>
              </a:lnSpc>
              <a:spcBef>
                <a:spcPts val="95"/>
              </a:spcBef>
            </a:pPr>
            <a:r>
              <a:rPr lang="en-US" sz="3600" dirty="0"/>
              <a:t>Atlantic States Marine Fisheries Commission (ASMFC). 2021. </a:t>
            </a:r>
            <a:r>
              <a:rPr lang="en-US" sz="3600" b="1" dirty="0"/>
              <a:t>Revision to the Framework for Adaptive Management of Horseshoe Crab Harvest in the Delaware Bay Inclusive of Red Knot Conservation</a:t>
            </a:r>
            <a:r>
              <a:rPr lang="en-US" sz="3600" dirty="0"/>
              <a:t>. Arlington, VA. 302 pp. </a:t>
            </a:r>
            <a:br>
              <a:rPr lang="en-US" sz="3600" dirty="0"/>
            </a:br>
            <a:br>
              <a:rPr lang="en-US" sz="3600" dirty="0"/>
            </a:br>
            <a:r>
              <a:rPr lang="en-US" sz="3600" u="sng" dirty="0">
                <a:hlinkClick r:id="rId2"/>
              </a:rPr>
              <a:t>http://www.asmfc.org/species/horseshoe-crab</a:t>
            </a:r>
            <a:endParaRPr sz="2400" dirty="0"/>
          </a:p>
        </p:txBody>
      </p:sp>
      <p:sp>
        <p:nvSpPr>
          <p:cNvPr id="13" name="object 13"/>
          <p:cNvSpPr/>
          <p:nvPr/>
        </p:nvSpPr>
        <p:spPr>
          <a:xfrm>
            <a:off x="5411724" y="4629151"/>
            <a:ext cx="3159251" cy="1579625"/>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622217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77E5-A274-483B-21C4-21582CEA070E}"/>
              </a:ext>
            </a:extLst>
          </p:cNvPr>
          <p:cNvSpPr>
            <a:spLocks noGrp="1"/>
          </p:cNvSpPr>
          <p:nvPr>
            <p:ph type="title"/>
          </p:nvPr>
        </p:nvSpPr>
        <p:spPr/>
        <p:txBody>
          <a:bodyPr/>
          <a:lstStyle/>
          <a:p>
            <a:r>
              <a:rPr lang="en-US" dirty="0"/>
              <a:t>L</a:t>
            </a:r>
          </a:p>
        </p:txBody>
      </p:sp>
      <p:sp>
        <p:nvSpPr>
          <p:cNvPr id="3" name="Content Placeholder 2">
            <a:extLst>
              <a:ext uri="{FF2B5EF4-FFF2-40B4-BE49-F238E27FC236}">
                <a16:creationId xmlns:a16="http://schemas.microsoft.com/office/drawing/2014/main" id="{18BC4146-63B6-FCEE-4A2E-1E2CA76A55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0673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945FC0-9DAD-1CB3-C95D-BE09B27635A6}"/>
              </a:ext>
            </a:extLst>
          </p:cNvPr>
          <p:cNvSpPr txBox="1"/>
          <p:nvPr/>
        </p:nvSpPr>
        <p:spPr>
          <a:xfrm>
            <a:off x="1866377" y="5441947"/>
            <a:ext cx="9282185" cy="584775"/>
          </a:xfrm>
          <a:prstGeom prst="rect">
            <a:avLst/>
          </a:prstGeom>
          <a:noFill/>
        </p:spPr>
        <p:txBody>
          <a:bodyPr wrap="square" rtlCol="0">
            <a:spAutoFit/>
          </a:bodyPr>
          <a:lstStyle/>
          <a:p>
            <a:r>
              <a:rPr lang="en-US" sz="3200" dirty="0"/>
              <a:t>REKN Lambda = 1.04 (at baseline HSC abundance)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455" y="1476383"/>
            <a:ext cx="8013346" cy="2645676"/>
          </a:xfrm>
          <a:prstGeom prst="rect">
            <a:avLst/>
          </a:prstGeom>
        </p:spPr>
      </p:pic>
      <p:sp>
        <p:nvSpPr>
          <p:cNvPr id="4" name="TextBox 3"/>
          <p:cNvSpPr txBox="1"/>
          <p:nvPr/>
        </p:nvSpPr>
        <p:spPr>
          <a:xfrm>
            <a:off x="10231742" y="6488668"/>
            <a:ext cx="1833643" cy="369332"/>
          </a:xfrm>
          <a:prstGeom prst="rect">
            <a:avLst/>
          </a:prstGeom>
          <a:noFill/>
        </p:spPr>
        <p:txBody>
          <a:bodyPr wrap="none" rtlCol="0">
            <a:spAutoFit/>
          </a:bodyPr>
          <a:lstStyle/>
          <a:p>
            <a:r>
              <a:rPr lang="en-US" dirty="0"/>
              <a:t>Tucker et al. 2023</a:t>
            </a:r>
          </a:p>
        </p:txBody>
      </p:sp>
    </p:spTree>
    <p:extLst>
      <p:ext uri="{BB962C8B-B14F-4D97-AF65-F5344CB8AC3E}">
        <p14:creationId xmlns:p14="http://schemas.microsoft.com/office/powerpoint/2010/main" val="35066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532027" y="531343"/>
            <a:ext cx="7092264" cy="566181"/>
          </a:xfrm>
          <a:prstGeom prst="rect">
            <a:avLst/>
          </a:prstGeom>
        </p:spPr>
        <p:txBody>
          <a:bodyPr vert="horz" wrap="square" lIns="0" tIns="12065" rIns="0" bIns="0" rtlCol="0" anchor="ctr">
            <a:spAutoFit/>
          </a:bodyPr>
          <a:lstStyle/>
          <a:p>
            <a:pPr marL="12700" algn="ctr">
              <a:lnSpc>
                <a:spcPct val="100000"/>
              </a:lnSpc>
              <a:spcBef>
                <a:spcPts val="95"/>
              </a:spcBef>
            </a:pPr>
            <a:r>
              <a:rPr lang="en-US" sz="3600" b="1" spc="-30" dirty="0"/>
              <a:t>‘</a:t>
            </a:r>
            <a:r>
              <a:rPr sz="3600" b="1" spc="-30" dirty="0"/>
              <a:t>Reward</a:t>
            </a:r>
            <a:r>
              <a:rPr lang="en-US" sz="3600" b="1" spc="-30" dirty="0"/>
              <a:t>'</a:t>
            </a:r>
            <a:r>
              <a:rPr sz="3600" b="1" spc="-35" dirty="0"/>
              <a:t> </a:t>
            </a:r>
            <a:r>
              <a:rPr sz="3600" b="1" spc="-5" dirty="0"/>
              <a:t>Function</a:t>
            </a:r>
            <a:r>
              <a:rPr lang="en-US" sz="3600" b="1" spc="-5" dirty="0"/>
              <a:t> for optimization</a:t>
            </a:r>
            <a:endParaRPr sz="3600" b="1" dirty="0"/>
          </a:p>
        </p:txBody>
      </p:sp>
      <p:sp>
        <p:nvSpPr>
          <p:cNvPr id="9" name="object 9"/>
          <p:cNvSpPr txBox="1"/>
          <p:nvPr/>
        </p:nvSpPr>
        <p:spPr>
          <a:xfrm>
            <a:off x="495300" y="1761986"/>
            <a:ext cx="11468100" cy="4467890"/>
          </a:xfrm>
          <a:prstGeom prst="rect">
            <a:avLst/>
          </a:prstGeom>
        </p:spPr>
        <p:txBody>
          <a:bodyPr vert="horz" wrap="square" lIns="0" tIns="12700" rIns="0" bIns="0" rtlCol="0">
            <a:spAutoFit/>
          </a:bodyPr>
          <a:lstStyle/>
          <a:p>
            <a:pPr marL="101600">
              <a:lnSpc>
                <a:spcPts val="2010"/>
              </a:lnSpc>
              <a:spcBef>
                <a:spcPts val="100"/>
              </a:spcBef>
            </a:pPr>
            <a:r>
              <a:rPr sz="3200" spc="-5" dirty="0">
                <a:latin typeface="Calibri"/>
                <a:cs typeface="Calibri"/>
              </a:rPr>
              <a:t>Annual </a:t>
            </a:r>
            <a:r>
              <a:rPr sz="3200" spc="-20" dirty="0">
                <a:latin typeface="Calibri"/>
                <a:cs typeface="Calibri"/>
              </a:rPr>
              <a:t>reward:</a:t>
            </a:r>
            <a:r>
              <a:rPr lang="en-US" sz="3200" spc="-20" dirty="0">
                <a:latin typeface="Calibri"/>
                <a:cs typeface="Calibri"/>
              </a:rPr>
              <a:t>  </a:t>
            </a:r>
            <a:endParaRPr sz="2000" dirty="0">
              <a:latin typeface="Cambria Math"/>
              <a:cs typeface="Cambria Math"/>
            </a:endParaRPr>
          </a:p>
          <a:p>
            <a:pPr marL="387350" marR="68580" indent="-285750">
              <a:buFont typeface="Arial"/>
              <a:buChar char="•"/>
              <a:tabLst>
                <a:tab pos="386715" algn="l"/>
                <a:tab pos="387350" algn="l"/>
              </a:tabLst>
            </a:pPr>
            <a:endParaRPr lang="en-US" sz="2800" b="1" spc="-5" dirty="0">
              <a:latin typeface="Calibri"/>
              <a:cs typeface="Calibri"/>
            </a:endParaRPr>
          </a:p>
          <a:p>
            <a:pPr marL="387350" marR="68580" indent="-285750">
              <a:buFont typeface="Arial"/>
              <a:buChar char="•"/>
              <a:tabLst>
                <a:tab pos="386715" algn="l"/>
                <a:tab pos="387350" algn="l"/>
              </a:tabLst>
            </a:pPr>
            <a:r>
              <a:rPr sz="2800" b="1" spc="-5" dirty="0">
                <a:latin typeface="Calibri"/>
                <a:cs typeface="Calibri"/>
              </a:rPr>
              <a:t>Multiple </a:t>
            </a:r>
            <a:r>
              <a:rPr sz="2800" b="1" spc="-10" dirty="0">
                <a:latin typeface="Calibri"/>
                <a:cs typeface="Calibri"/>
              </a:rPr>
              <a:t>Criteria </a:t>
            </a:r>
            <a:r>
              <a:rPr sz="2800" b="1" spc="-5" dirty="0">
                <a:latin typeface="Calibri"/>
                <a:cs typeface="Calibri"/>
              </a:rPr>
              <a:t>Decision Analysis</a:t>
            </a:r>
            <a:r>
              <a:rPr sz="2800" spc="-5" dirty="0">
                <a:latin typeface="Calibri"/>
                <a:cs typeface="Calibri"/>
              </a:rPr>
              <a:t>: ideal situation is when </a:t>
            </a:r>
            <a:r>
              <a:rPr sz="2800" spc="-15" dirty="0">
                <a:latin typeface="Calibri"/>
                <a:cs typeface="Calibri"/>
              </a:rPr>
              <a:t>we </a:t>
            </a:r>
            <a:r>
              <a:rPr sz="2800" spc="-10" dirty="0">
                <a:latin typeface="Calibri"/>
                <a:cs typeface="Calibri"/>
              </a:rPr>
              <a:t>harvest </a:t>
            </a:r>
            <a:r>
              <a:rPr sz="2800" spc="-5" dirty="0">
                <a:latin typeface="Calibri"/>
                <a:cs typeface="Calibri"/>
              </a:rPr>
              <a:t>the maximum </a:t>
            </a:r>
            <a:r>
              <a:rPr sz="2800" spc="-10" dirty="0">
                <a:latin typeface="Calibri"/>
                <a:cs typeface="Calibri"/>
              </a:rPr>
              <a:t>allowed </a:t>
            </a:r>
            <a:r>
              <a:rPr sz="2800" spc="-5" dirty="0">
                <a:latin typeface="Calibri"/>
                <a:cs typeface="Calibri"/>
              </a:rPr>
              <a:t>and </a:t>
            </a:r>
            <a:r>
              <a:rPr sz="2800" spc="-10" dirty="0">
                <a:latin typeface="Calibri"/>
                <a:cs typeface="Calibri"/>
              </a:rPr>
              <a:t>red </a:t>
            </a:r>
            <a:r>
              <a:rPr sz="2800" spc="-5" dirty="0">
                <a:latin typeface="Calibri"/>
                <a:cs typeface="Calibri"/>
              </a:rPr>
              <a:t>knot abundance ≥81,900</a:t>
            </a:r>
            <a:endParaRPr lang="en-US" sz="2800" spc="-5" dirty="0">
              <a:latin typeface="Calibri"/>
              <a:cs typeface="Calibri"/>
            </a:endParaRPr>
          </a:p>
          <a:p>
            <a:pPr marL="387350" marR="68580" indent="-285750">
              <a:buFont typeface="Arial"/>
              <a:buChar char="•"/>
              <a:tabLst>
                <a:tab pos="386715" algn="l"/>
                <a:tab pos="387350" algn="l"/>
              </a:tabLst>
            </a:pPr>
            <a:endParaRPr sz="2400" dirty="0">
              <a:latin typeface="Calibri"/>
              <a:cs typeface="Calibri"/>
            </a:endParaRPr>
          </a:p>
          <a:p>
            <a:pPr marL="387350" indent="-285750">
              <a:buFont typeface="Arial"/>
              <a:buChar char="•"/>
              <a:tabLst>
                <a:tab pos="386715" algn="l"/>
                <a:tab pos="387350" algn="l"/>
              </a:tabLst>
            </a:pPr>
            <a:r>
              <a:rPr sz="2800" spc="-25" dirty="0">
                <a:latin typeface="Calibri"/>
                <a:cs typeface="Calibri"/>
              </a:rPr>
              <a:t>Values </a:t>
            </a:r>
            <a:r>
              <a:rPr sz="2800" spc="-5" dirty="0">
                <a:latin typeface="Calibri"/>
                <a:cs typeface="Calibri"/>
              </a:rPr>
              <a:t>of </a:t>
            </a:r>
            <a:r>
              <a:rPr sz="2800" i="1" spc="-5" dirty="0">
                <a:latin typeface="Times New Roman"/>
                <a:cs typeface="Times New Roman"/>
              </a:rPr>
              <a:t>u </a:t>
            </a:r>
            <a:r>
              <a:rPr sz="2800" spc="-10" dirty="0">
                <a:latin typeface="Calibri"/>
                <a:cs typeface="Calibri"/>
              </a:rPr>
              <a:t>can </a:t>
            </a:r>
            <a:r>
              <a:rPr sz="2800" spc="-15" dirty="0">
                <a:latin typeface="Calibri"/>
                <a:cs typeface="Calibri"/>
              </a:rPr>
              <a:t>range </a:t>
            </a:r>
            <a:r>
              <a:rPr sz="2800" spc="-10" dirty="0">
                <a:latin typeface="Calibri"/>
                <a:cs typeface="Calibri"/>
              </a:rPr>
              <a:t>from </a:t>
            </a:r>
            <a:r>
              <a:rPr sz="2800" spc="-5" dirty="0">
                <a:latin typeface="Calibri"/>
                <a:cs typeface="Calibri"/>
              </a:rPr>
              <a:t>0 </a:t>
            </a:r>
            <a:r>
              <a:rPr sz="2800" spc="-15" dirty="0">
                <a:latin typeface="Calibri"/>
                <a:cs typeface="Calibri"/>
              </a:rPr>
              <a:t>to </a:t>
            </a:r>
            <a:r>
              <a:rPr sz="2800" spc="-5" dirty="0">
                <a:latin typeface="Calibri"/>
                <a:cs typeface="Calibri"/>
              </a:rPr>
              <a:t>1; </a:t>
            </a:r>
            <a:r>
              <a:rPr sz="2800" spc="-15" dirty="0">
                <a:latin typeface="Calibri"/>
                <a:cs typeface="Calibri"/>
              </a:rPr>
              <a:t>therefore </a:t>
            </a:r>
            <a:r>
              <a:rPr sz="2800" i="1" spc="5" dirty="0" err="1">
                <a:latin typeface="Times New Roman"/>
                <a:cs typeface="Times New Roman"/>
              </a:rPr>
              <a:t>r</a:t>
            </a:r>
            <a:r>
              <a:rPr sz="2400" i="1" spc="7" baseline="-21367" dirty="0" err="1">
                <a:latin typeface="Times New Roman"/>
                <a:cs typeface="Times New Roman"/>
              </a:rPr>
              <a:t>y</a:t>
            </a:r>
            <a:r>
              <a:rPr sz="2400" i="1" spc="7" baseline="-21367" dirty="0">
                <a:latin typeface="Times New Roman"/>
                <a:cs typeface="Times New Roman"/>
              </a:rPr>
              <a:t> </a:t>
            </a:r>
            <a:r>
              <a:rPr lang="en-US" sz="2800" spc="-5" dirty="0">
                <a:latin typeface="Times New Roman"/>
                <a:cs typeface="Times New Roman"/>
              </a:rPr>
              <a:t>ranges from 0 to 3</a:t>
            </a:r>
            <a:endParaRPr sz="2800" dirty="0">
              <a:latin typeface="Times New Roman"/>
              <a:cs typeface="Times New Roman"/>
            </a:endParaRPr>
          </a:p>
          <a:p>
            <a:pPr>
              <a:spcBef>
                <a:spcPts val="40"/>
              </a:spcBef>
              <a:buFont typeface="Arial"/>
              <a:buChar char="•"/>
            </a:pPr>
            <a:endParaRPr sz="2800" dirty="0">
              <a:latin typeface="Times New Roman"/>
              <a:cs typeface="Times New Roman"/>
            </a:endParaRPr>
          </a:p>
          <a:p>
            <a:pPr marL="387350" indent="-285750">
              <a:spcBef>
                <a:spcPts val="5"/>
              </a:spcBef>
              <a:buFont typeface="Arial"/>
              <a:buChar char="•"/>
              <a:tabLst>
                <a:tab pos="386715" algn="l"/>
                <a:tab pos="387350" algn="l"/>
              </a:tabLst>
            </a:pPr>
            <a:r>
              <a:rPr sz="2800" i="1" spc="5" dirty="0">
                <a:latin typeface="Times New Roman"/>
                <a:cs typeface="Times New Roman"/>
              </a:rPr>
              <a:t>r</a:t>
            </a:r>
            <a:r>
              <a:rPr sz="2400" i="1" spc="7" baseline="-21367" dirty="0">
                <a:latin typeface="Times New Roman"/>
                <a:cs typeface="Times New Roman"/>
              </a:rPr>
              <a:t>y </a:t>
            </a:r>
            <a:r>
              <a:rPr sz="2800" spc="-5" dirty="0">
                <a:latin typeface="Calibri"/>
                <a:cs typeface="Calibri"/>
              </a:rPr>
              <a:t>= 1 + 1 + 1x1 = 3 </a:t>
            </a:r>
            <a:r>
              <a:rPr sz="2800" spc="-10" dirty="0">
                <a:latin typeface="Calibri"/>
                <a:cs typeface="Calibri"/>
              </a:rPr>
              <a:t>(Everybody </a:t>
            </a:r>
            <a:r>
              <a:rPr sz="2800" spc="-5" dirty="0">
                <a:latin typeface="Calibri"/>
                <a:cs typeface="Calibri"/>
              </a:rPr>
              <a:t>is</a:t>
            </a:r>
            <a:r>
              <a:rPr sz="2800" spc="-210" dirty="0">
                <a:latin typeface="Calibri"/>
                <a:cs typeface="Calibri"/>
              </a:rPr>
              <a:t> </a:t>
            </a:r>
            <a:r>
              <a:rPr sz="2800" spc="-10" dirty="0">
                <a:latin typeface="Calibri"/>
                <a:cs typeface="Calibri"/>
              </a:rPr>
              <a:t>happy!)</a:t>
            </a:r>
            <a:endParaRPr sz="2800" dirty="0">
              <a:latin typeface="Calibri"/>
              <a:cs typeface="Calibri"/>
            </a:endParaRPr>
          </a:p>
          <a:p>
            <a:pPr>
              <a:spcBef>
                <a:spcPts val="55"/>
              </a:spcBef>
              <a:buFont typeface="Arial"/>
              <a:buChar char="•"/>
            </a:pPr>
            <a:endParaRPr sz="2400" dirty="0">
              <a:latin typeface="Calibri"/>
              <a:cs typeface="Calibri"/>
            </a:endParaRPr>
          </a:p>
          <a:p>
            <a:pPr marL="387350" marR="410209" indent="-285750">
              <a:lnSpc>
                <a:spcPct val="100499"/>
              </a:lnSpc>
              <a:buFont typeface="Arial"/>
              <a:buChar char="•"/>
              <a:tabLst>
                <a:tab pos="386715" algn="l"/>
                <a:tab pos="387350" algn="l"/>
              </a:tabLst>
            </a:pPr>
            <a:r>
              <a:rPr sz="2800" spc="-5" dirty="0">
                <a:latin typeface="Calibri"/>
                <a:cs typeface="Calibri"/>
              </a:rPr>
              <a:t>This </a:t>
            </a:r>
            <a:r>
              <a:rPr sz="2800" spc="-10" dirty="0">
                <a:latin typeface="Calibri"/>
                <a:cs typeface="Calibri"/>
              </a:rPr>
              <a:t>formulation </a:t>
            </a:r>
            <a:r>
              <a:rPr sz="2800" spc="-5" dirty="0">
                <a:latin typeface="Calibri"/>
                <a:cs typeface="Calibri"/>
              </a:rPr>
              <a:t>of the </a:t>
            </a:r>
            <a:r>
              <a:rPr sz="2800" spc="-20" dirty="0">
                <a:latin typeface="Calibri"/>
                <a:cs typeface="Calibri"/>
              </a:rPr>
              <a:t>reward </a:t>
            </a:r>
            <a:r>
              <a:rPr sz="2800" spc="-5" dirty="0">
                <a:latin typeface="Calibri"/>
                <a:cs typeface="Calibri"/>
              </a:rPr>
              <a:t>function </a:t>
            </a:r>
            <a:r>
              <a:rPr sz="2800" spc="-15" dirty="0">
                <a:latin typeface="Calibri"/>
                <a:cs typeface="Calibri"/>
              </a:rPr>
              <a:t>prevents getting </a:t>
            </a:r>
            <a:r>
              <a:rPr sz="2800" spc="-5" dirty="0">
                <a:latin typeface="Calibri"/>
                <a:cs typeface="Calibri"/>
              </a:rPr>
              <a:t>all the </a:t>
            </a:r>
            <a:r>
              <a:rPr sz="2800" spc="-20" dirty="0">
                <a:latin typeface="Calibri"/>
                <a:cs typeface="Calibri"/>
              </a:rPr>
              <a:t>reward  </a:t>
            </a:r>
            <a:r>
              <a:rPr sz="2800" spc="-10" dirty="0">
                <a:latin typeface="Calibri"/>
                <a:cs typeface="Calibri"/>
              </a:rPr>
              <a:t>from </a:t>
            </a:r>
            <a:r>
              <a:rPr sz="2800" spc="-5" dirty="0">
                <a:latin typeface="Calibri"/>
                <a:cs typeface="Calibri"/>
              </a:rPr>
              <a:t>only </a:t>
            </a:r>
            <a:r>
              <a:rPr sz="2800" spc="-10" dirty="0">
                <a:latin typeface="Calibri"/>
                <a:cs typeface="Calibri"/>
              </a:rPr>
              <a:t>horseshoe </a:t>
            </a:r>
            <a:r>
              <a:rPr sz="2800" spc="-15" dirty="0">
                <a:latin typeface="Calibri"/>
                <a:cs typeface="Calibri"/>
              </a:rPr>
              <a:t>crab </a:t>
            </a:r>
            <a:r>
              <a:rPr sz="2800" spc="-10" dirty="0">
                <a:latin typeface="Calibri"/>
                <a:cs typeface="Calibri"/>
              </a:rPr>
              <a:t>harvest </a:t>
            </a:r>
            <a:r>
              <a:rPr sz="2800" dirty="0">
                <a:latin typeface="Calibri"/>
                <a:cs typeface="Calibri"/>
              </a:rPr>
              <a:t>(e.g., </a:t>
            </a:r>
            <a:r>
              <a:rPr sz="2800" i="1" spc="5" dirty="0">
                <a:latin typeface="Times New Roman"/>
                <a:cs typeface="Times New Roman"/>
              </a:rPr>
              <a:t>r</a:t>
            </a:r>
            <a:r>
              <a:rPr sz="2400" i="1" spc="7" baseline="-21367" dirty="0">
                <a:latin typeface="Times New Roman"/>
                <a:cs typeface="Times New Roman"/>
              </a:rPr>
              <a:t>y </a:t>
            </a:r>
            <a:r>
              <a:rPr sz="2800" spc="-5" dirty="0">
                <a:latin typeface="Calibri"/>
                <a:cs typeface="Calibri"/>
              </a:rPr>
              <a:t>= 1 + 0 + 1x0 =</a:t>
            </a:r>
            <a:r>
              <a:rPr sz="2800" spc="-110" dirty="0">
                <a:latin typeface="Calibri"/>
                <a:cs typeface="Calibri"/>
              </a:rPr>
              <a:t> </a:t>
            </a:r>
            <a:r>
              <a:rPr sz="2800" spc="-5" dirty="0">
                <a:latin typeface="Calibri"/>
                <a:cs typeface="Calibri"/>
              </a:rPr>
              <a:t>1)</a:t>
            </a:r>
            <a:endParaRPr sz="2800" dirty="0">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776" y="1319011"/>
            <a:ext cx="3743847" cy="885949"/>
          </a:xfrm>
          <a:prstGeom prst="rect">
            <a:avLst/>
          </a:prstGeom>
        </p:spPr>
      </p:pic>
    </p:spTree>
    <p:extLst>
      <p:ext uri="{BB962C8B-B14F-4D97-AF65-F5344CB8AC3E}">
        <p14:creationId xmlns:p14="http://schemas.microsoft.com/office/powerpoint/2010/main" val="180391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417E-233D-549D-2568-4D8A4AB1BC8B}"/>
              </a:ext>
            </a:extLst>
          </p:cNvPr>
          <p:cNvSpPr>
            <a:spLocks noGrp="1"/>
          </p:cNvSpPr>
          <p:nvPr>
            <p:ph type="title"/>
          </p:nvPr>
        </p:nvSpPr>
        <p:spPr/>
        <p:txBody>
          <a:bodyPr/>
          <a:lstStyle/>
          <a:p>
            <a:r>
              <a:rPr lang="en-US" b="1" dirty="0"/>
              <a:t>Monitoring data</a:t>
            </a:r>
          </a:p>
        </p:txBody>
      </p:sp>
      <p:sp>
        <p:nvSpPr>
          <p:cNvPr id="3" name="Content Placeholder 2">
            <a:extLst>
              <a:ext uri="{FF2B5EF4-FFF2-40B4-BE49-F238E27FC236}">
                <a16:creationId xmlns:a16="http://schemas.microsoft.com/office/drawing/2014/main" id="{E1248EB3-5D6B-4F3F-6267-0C925400DCC6}"/>
              </a:ext>
            </a:extLst>
          </p:cNvPr>
          <p:cNvSpPr>
            <a:spLocks noGrp="1"/>
          </p:cNvSpPr>
          <p:nvPr>
            <p:ph idx="1"/>
          </p:nvPr>
        </p:nvSpPr>
        <p:spPr/>
        <p:txBody>
          <a:bodyPr>
            <a:normAutofit lnSpcReduction="10000"/>
          </a:bodyPr>
          <a:lstStyle/>
          <a:p>
            <a:r>
              <a:rPr lang="en-US" sz="3200" b="1" dirty="0"/>
              <a:t>Horseshoe crab</a:t>
            </a:r>
          </a:p>
          <a:p>
            <a:pPr lvl="1"/>
            <a:r>
              <a:rPr lang="en-US" sz="2800" dirty="0"/>
              <a:t>Trawl surveys: DE (since 1990), NJ (since 1995) and Virginia Tech (since 2003)</a:t>
            </a:r>
          </a:p>
          <a:p>
            <a:pPr lvl="1"/>
            <a:r>
              <a:rPr lang="en-US" sz="2800" dirty="0"/>
              <a:t>Spawning surveys since 1999 (citizen science!)</a:t>
            </a:r>
          </a:p>
          <a:p>
            <a:pPr lvl="1"/>
            <a:r>
              <a:rPr lang="en-US" sz="2800" dirty="0"/>
              <a:t>Egg density surveys (since 2000)</a:t>
            </a:r>
          </a:p>
          <a:p>
            <a:pPr marL="457200" lvl="1" indent="0">
              <a:buNone/>
            </a:pPr>
            <a:endParaRPr lang="en-US" sz="2800" dirty="0"/>
          </a:p>
          <a:p>
            <a:r>
              <a:rPr lang="en-US" sz="3200" b="1" dirty="0"/>
              <a:t>Red Knot</a:t>
            </a:r>
          </a:p>
          <a:p>
            <a:pPr lvl="1"/>
            <a:r>
              <a:rPr lang="en-US" sz="2800" dirty="0"/>
              <a:t>Aerial counts (since 1986)</a:t>
            </a:r>
          </a:p>
          <a:p>
            <a:pPr lvl="1"/>
            <a:r>
              <a:rPr lang="en-US" sz="2800" dirty="0"/>
              <a:t>Capture/banding records (since early 1900s)</a:t>
            </a:r>
          </a:p>
          <a:p>
            <a:pPr lvl="1"/>
            <a:r>
              <a:rPr lang="en-US" sz="2800" dirty="0"/>
              <a:t>Resighting records (since 2003)</a:t>
            </a:r>
          </a:p>
        </p:txBody>
      </p:sp>
    </p:spTree>
    <p:extLst>
      <p:ext uri="{BB962C8B-B14F-4D97-AF65-F5344CB8AC3E}">
        <p14:creationId xmlns:p14="http://schemas.microsoft.com/office/powerpoint/2010/main" val="326991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057E-0B36-1FC2-BF00-249DB94C46F2}"/>
              </a:ext>
            </a:extLst>
          </p:cNvPr>
          <p:cNvSpPr>
            <a:spLocks noGrp="1"/>
          </p:cNvSpPr>
          <p:nvPr>
            <p:ph type="title"/>
          </p:nvPr>
        </p:nvSpPr>
        <p:spPr>
          <a:xfrm>
            <a:off x="838200" y="278042"/>
            <a:ext cx="10515600" cy="1325563"/>
          </a:xfrm>
        </p:spPr>
        <p:txBody>
          <a:bodyPr/>
          <a:lstStyle/>
          <a:p>
            <a:r>
              <a:rPr lang="en-US" dirty="0"/>
              <a:t>REKN scenario tests</a:t>
            </a:r>
          </a:p>
        </p:txBody>
      </p:sp>
      <p:sp>
        <p:nvSpPr>
          <p:cNvPr id="3" name="Content Placeholder 2">
            <a:extLst>
              <a:ext uri="{FF2B5EF4-FFF2-40B4-BE49-F238E27FC236}">
                <a16:creationId xmlns:a16="http://schemas.microsoft.com/office/drawing/2014/main" id="{8F3C0683-8490-AC74-1548-930DA4B67C78}"/>
              </a:ext>
            </a:extLst>
          </p:cNvPr>
          <p:cNvSpPr>
            <a:spLocks noGrp="1"/>
          </p:cNvSpPr>
          <p:nvPr>
            <p:ph idx="1"/>
          </p:nvPr>
        </p:nvSpPr>
        <p:spPr/>
        <p:txBody>
          <a:bodyPr>
            <a:normAutofit/>
          </a:bodyPr>
          <a:lstStyle/>
          <a:p>
            <a:pPr marL="514350" indent="-514350">
              <a:buFont typeface="+mj-lt"/>
              <a:buAutoNum type="arabicPeriod"/>
            </a:pPr>
            <a:r>
              <a:rPr lang="en-US" dirty="0"/>
              <a:t>Baseline- run the model with all parameters at baseline levels (normal levels of horseshoe crab eggs)</a:t>
            </a:r>
          </a:p>
          <a:p>
            <a:pPr marL="514350" indent="-514350">
              <a:buFont typeface="+mj-lt"/>
              <a:buAutoNum type="arabicPeriod"/>
            </a:pPr>
            <a:r>
              <a:rPr lang="en-US" dirty="0"/>
              <a:t>Run the model with the HSC population cut in half</a:t>
            </a:r>
          </a:p>
          <a:p>
            <a:pPr marL="514350" indent="-514350">
              <a:buFont typeface="+mj-lt"/>
              <a:buAutoNum type="arabicPeriod"/>
            </a:pPr>
            <a:r>
              <a:rPr lang="en-US" dirty="0"/>
              <a:t>Run the model with the HSC population set to zero (catastrophic collapse of the population)</a:t>
            </a:r>
          </a:p>
          <a:p>
            <a:pPr marL="514350" indent="-514350">
              <a:buFont typeface="+mj-lt"/>
              <a:buAutoNum type="arabicPeriod"/>
            </a:pPr>
            <a:endParaRPr lang="en-US" sz="1300" dirty="0"/>
          </a:p>
        </p:txBody>
      </p:sp>
    </p:spTree>
    <p:extLst>
      <p:ext uri="{BB962C8B-B14F-4D97-AF65-F5344CB8AC3E}">
        <p14:creationId xmlns:p14="http://schemas.microsoft.com/office/powerpoint/2010/main" val="285390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945FC0-9DAD-1CB3-C95D-BE09B27635A6}"/>
              </a:ext>
            </a:extLst>
          </p:cNvPr>
          <p:cNvSpPr txBox="1"/>
          <p:nvPr/>
        </p:nvSpPr>
        <p:spPr>
          <a:xfrm>
            <a:off x="1672245" y="4703945"/>
            <a:ext cx="9600806" cy="646331"/>
          </a:xfrm>
          <a:prstGeom prst="rect">
            <a:avLst/>
          </a:prstGeom>
          <a:noFill/>
        </p:spPr>
        <p:txBody>
          <a:bodyPr wrap="square" rtlCol="0">
            <a:spAutoFit/>
          </a:bodyPr>
          <a:lstStyle/>
          <a:p>
            <a:r>
              <a:rPr lang="en-US" sz="3600" dirty="0"/>
              <a:t>REKN Lambda = 1.04 (at baseline HSC abundance)</a:t>
            </a:r>
          </a:p>
        </p:txBody>
      </p:sp>
      <p:sp>
        <p:nvSpPr>
          <p:cNvPr id="9" name="TextBox 8">
            <a:extLst>
              <a:ext uri="{FF2B5EF4-FFF2-40B4-BE49-F238E27FC236}">
                <a16:creationId xmlns:a16="http://schemas.microsoft.com/office/drawing/2014/main" id="{DB106C66-0220-EF2D-5460-AF0DFABC5906}"/>
              </a:ext>
            </a:extLst>
          </p:cNvPr>
          <p:cNvSpPr txBox="1"/>
          <p:nvPr/>
        </p:nvSpPr>
        <p:spPr>
          <a:xfrm>
            <a:off x="1672245" y="5350276"/>
            <a:ext cx="9600806" cy="646331"/>
          </a:xfrm>
          <a:prstGeom prst="rect">
            <a:avLst/>
          </a:prstGeom>
          <a:noFill/>
        </p:spPr>
        <p:txBody>
          <a:bodyPr wrap="square" rtlCol="0">
            <a:spAutoFit/>
          </a:bodyPr>
          <a:lstStyle/>
          <a:p>
            <a:r>
              <a:rPr lang="en-US" sz="3600" dirty="0">
                <a:solidFill>
                  <a:srgbClr val="FF0000"/>
                </a:solidFill>
              </a:rPr>
              <a:t>REKN Lambda = 1.01 (at ZERO HSC abundance)</a:t>
            </a:r>
          </a:p>
        </p:txBody>
      </p:sp>
      <p:pic>
        <p:nvPicPr>
          <p:cNvPr id="2" name="Picture 1">
            <a:extLst>
              <a:ext uri="{FF2B5EF4-FFF2-40B4-BE49-F238E27FC236}">
                <a16:creationId xmlns:a16="http://schemas.microsoft.com/office/drawing/2014/main" id="{117B8CD3-4F79-4E0E-F7A9-20C630ADA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90" y="1075486"/>
            <a:ext cx="10011225" cy="3305293"/>
          </a:xfrm>
          <a:prstGeom prst="rect">
            <a:avLst/>
          </a:prstGeom>
        </p:spPr>
      </p:pic>
    </p:spTree>
    <p:extLst>
      <p:ext uri="{BB962C8B-B14F-4D97-AF65-F5344CB8AC3E}">
        <p14:creationId xmlns:p14="http://schemas.microsoft.com/office/powerpoint/2010/main" val="156746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A0C9-3BD9-072C-29A1-47D17423B13A}"/>
              </a:ext>
            </a:extLst>
          </p:cNvPr>
          <p:cNvSpPr>
            <a:spLocks noGrp="1"/>
          </p:cNvSpPr>
          <p:nvPr>
            <p:ph type="title"/>
          </p:nvPr>
        </p:nvSpPr>
        <p:spPr/>
        <p:txBody>
          <a:bodyPr/>
          <a:lstStyle/>
          <a:p>
            <a:endParaRPr lang="en-US"/>
          </a:p>
        </p:txBody>
      </p:sp>
      <p:pic>
        <p:nvPicPr>
          <p:cNvPr id="4" name="Graphic 13">
            <a:extLst>
              <a:ext uri="{FF2B5EF4-FFF2-40B4-BE49-F238E27FC236}">
                <a16:creationId xmlns:a16="http://schemas.microsoft.com/office/drawing/2014/main" id="{7498C996-15C1-E2E2-E637-B1F39C82AF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039"/>
          <a:stretch/>
        </p:blipFill>
        <p:spPr bwMode="auto">
          <a:xfrm>
            <a:off x="1017896" y="0"/>
            <a:ext cx="10023143" cy="68923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9020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graph of a graph of a graph of a graph of a graph of a graph of a graph of a graph of a graph of a graph of a graph of a graph of&#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772" y="475998"/>
            <a:ext cx="4786670" cy="5983138"/>
          </a:xfrm>
          <a:prstGeom prst="rect">
            <a:avLst/>
          </a:prstGeom>
          <a:noFill/>
          <a:ln>
            <a:noFill/>
          </a:ln>
        </p:spPr>
      </p:pic>
      <p:sp>
        <p:nvSpPr>
          <p:cNvPr id="5" name="Title 4"/>
          <p:cNvSpPr>
            <a:spLocks noGrp="1"/>
          </p:cNvSpPr>
          <p:nvPr>
            <p:ph type="title"/>
          </p:nvPr>
        </p:nvSpPr>
        <p:spPr/>
        <p:txBody>
          <a:bodyPr/>
          <a:lstStyle/>
          <a:p>
            <a:r>
              <a:rPr lang="en-US" dirty="0"/>
              <a:t>REKN survival is related to surface egg density</a:t>
            </a:r>
          </a:p>
        </p:txBody>
      </p:sp>
      <p:sp>
        <p:nvSpPr>
          <p:cNvPr id="7" name="Text Placeholder 6"/>
          <p:cNvSpPr>
            <a:spLocks noGrp="1"/>
          </p:cNvSpPr>
          <p:nvPr>
            <p:ph type="body" sz="half" idx="2"/>
          </p:nvPr>
        </p:nvSpPr>
        <p:spPr>
          <a:xfrm>
            <a:off x="839787" y="3933173"/>
            <a:ext cx="3932237" cy="1196779"/>
          </a:xfrm>
        </p:spPr>
        <p:txBody>
          <a:bodyPr/>
          <a:lstStyle/>
          <a:p>
            <a:r>
              <a:rPr lang="en-US" dirty="0"/>
              <a:t>NOTE: </a:t>
            </a:r>
            <a:r>
              <a:rPr lang="en-US" i="1" dirty="0"/>
              <a:t>Since egg density data was not collected on the DE side of Delaware Bay, only birds </a:t>
            </a:r>
            <a:r>
              <a:rPr lang="en-US" i="1" dirty="0" err="1"/>
              <a:t>resighted</a:t>
            </a:r>
            <a:r>
              <a:rPr lang="en-US" i="1" dirty="0"/>
              <a:t> in NJ were used for this analysis</a:t>
            </a:r>
            <a:endParaRPr lang="en-US" dirty="0"/>
          </a:p>
        </p:txBody>
      </p:sp>
    </p:spTree>
    <p:extLst>
      <p:ext uri="{BB962C8B-B14F-4D97-AF65-F5344CB8AC3E}">
        <p14:creationId xmlns:p14="http://schemas.microsoft.com/office/powerpoint/2010/main" val="3828710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ropbox\My consulting\Red Knot EarthJustice\MY_ANALYSES\REKN_MODEL\figs\Rekn_growth_hsc_collapse2.png"/>
          <p:cNvPicPr/>
          <p:nvPr/>
        </p:nvPicPr>
        <p:blipFill rotWithShape="1">
          <a:blip r:embed="rId2" cstate="print">
            <a:extLst>
              <a:ext uri="{28A0092B-C50C-407E-A947-70E740481C1C}">
                <a14:useLocalDpi xmlns:a14="http://schemas.microsoft.com/office/drawing/2010/main" val="0"/>
              </a:ext>
            </a:extLst>
          </a:blip>
          <a:srcRect t="4131" r="6178" b="13913"/>
          <a:stretch/>
        </p:blipFill>
        <p:spPr bwMode="auto">
          <a:xfrm>
            <a:off x="197765" y="1151787"/>
            <a:ext cx="5670296" cy="3961210"/>
          </a:xfrm>
          <a:prstGeom prst="rect">
            <a:avLst/>
          </a:prstGeom>
          <a:noFill/>
          <a:ln>
            <a:noFill/>
          </a:ln>
          <a:extLst>
            <a:ext uri="{53640926-AAD7-44D8-BBD7-CCE9431645EC}">
              <a14:shadowObscured xmlns:a14="http://schemas.microsoft.com/office/drawing/2010/main"/>
            </a:ext>
          </a:extLst>
        </p:spPr>
      </p:pic>
      <p:pic>
        <p:nvPicPr>
          <p:cNvPr id="6" name="Picture 5" descr="E:\Dropbox\My consulting\Red Knot EarthJustice\MY_ANALYSES\REKN_MODEL\figs\Rekn_growth_range2.png"/>
          <p:cNvPicPr/>
          <p:nvPr/>
        </p:nvPicPr>
        <p:blipFill rotWithShape="1">
          <a:blip r:embed="rId3" cstate="print">
            <a:extLst>
              <a:ext uri="{28A0092B-C50C-407E-A947-70E740481C1C}">
                <a14:useLocalDpi xmlns:a14="http://schemas.microsoft.com/office/drawing/2010/main" val="0"/>
              </a:ext>
            </a:extLst>
          </a:blip>
          <a:srcRect t="1169" r="5752" b="12814"/>
          <a:stretch/>
        </p:blipFill>
        <p:spPr bwMode="auto">
          <a:xfrm>
            <a:off x="6125227" y="904252"/>
            <a:ext cx="5764870" cy="42087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98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8C81-73F0-9778-0DE3-8EAA912D3E34}"/>
              </a:ext>
            </a:extLst>
          </p:cNvPr>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Horseshoe crab model</a:t>
            </a:r>
          </a:p>
        </p:txBody>
      </p:sp>
      <p:pic>
        <p:nvPicPr>
          <p:cNvPr id="2056" name="Picture 8" descr="Horseshoe Crab - Vector Image">
            <a:extLst>
              <a:ext uri="{FF2B5EF4-FFF2-40B4-BE49-F238E27FC236}">
                <a16:creationId xmlns:a16="http://schemas.microsoft.com/office/drawing/2014/main" id="{0057E3F6-49EA-8A6C-AD4A-C2A1D286A1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605522"/>
            <a:ext cx="6780700" cy="36446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06B2B3FC-A48B-CDC6-00CE-1704BA38D7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The Flyways — RED KNOTS"/>
          <p:cNvPicPr>
            <a:picLocks noChangeAspect="1" noChangeArrowheads="1"/>
          </p:cNvPicPr>
          <p:nvPr/>
        </p:nvPicPr>
        <p:blipFill rotWithShape="1">
          <a:blip r:embed="rId2">
            <a:extLst>
              <a:ext uri="{28A0092B-C50C-407E-A947-70E740481C1C}">
                <a14:useLocalDpi xmlns:a14="http://schemas.microsoft.com/office/drawing/2010/main" val="0"/>
              </a:ext>
            </a:extLst>
          </a:blip>
          <a:srcRect l="5890" r="61941"/>
          <a:stretch/>
        </p:blipFill>
        <p:spPr bwMode="auto">
          <a:xfrm>
            <a:off x="1080208" y="161925"/>
            <a:ext cx="4460229" cy="64849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7700" y="0"/>
            <a:ext cx="15049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74553" y="1371600"/>
            <a:ext cx="15049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87962" y="361950"/>
            <a:ext cx="15049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6" name="Picture 6" descr="Delaware Bay and the main parts of the shore used by red knots (dark...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18" y="161926"/>
            <a:ext cx="4825019" cy="6484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d Knot ♂ (Tringa Canutus) | Free Photo Illustration - rawpix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87" t="21586" r="16771" b="31921"/>
          <a:stretch/>
        </p:blipFill>
        <p:spPr bwMode="auto">
          <a:xfrm>
            <a:off x="647700" y="4552950"/>
            <a:ext cx="1885951"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23833" y="0"/>
            <a:ext cx="15049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7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BBA1-6F0F-E76E-4A6E-FB2A13A4F84C}"/>
              </a:ext>
            </a:extLst>
          </p:cNvPr>
          <p:cNvSpPr>
            <a:spLocks noGrp="1"/>
          </p:cNvSpPr>
          <p:nvPr>
            <p:ph type="title"/>
          </p:nvPr>
        </p:nvSpPr>
        <p:spPr/>
        <p:txBody>
          <a:bodyPr>
            <a:normAutofit/>
          </a:bodyPr>
          <a:lstStyle/>
          <a:p>
            <a:r>
              <a:rPr lang="en-US" dirty="0"/>
              <a:t>Stochasticity and uncertainty</a:t>
            </a:r>
          </a:p>
        </p:txBody>
      </p:sp>
      <p:sp>
        <p:nvSpPr>
          <p:cNvPr id="3" name="Content Placeholder 2">
            <a:extLst>
              <a:ext uri="{FF2B5EF4-FFF2-40B4-BE49-F238E27FC236}">
                <a16:creationId xmlns:a16="http://schemas.microsoft.com/office/drawing/2014/main" id="{A7850B77-4713-165A-6DB6-F9F2205A7AA5}"/>
              </a:ext>
            </a:extLst>
          </p:cNvPr>
          <p:cNvSpPr>
            <a:spLocks noGrp="1"/>
          </p:cNvSpPr>
          <p:nvPr>
            <p:ph idx="1"/>
          </p:nvPr>
        </p:nvSpPr>
        <p:spPr>
          <a:xfrm>
            <a:off x="838200" y="2238233"/>
            <a:ext cx="10515600" cy="3938730"/>
          </a:xfrm>
        </p:spPr>
        <p:txBody>
          <a:bodyPr/>
          <a:lstStyle/>
          <a:p>
            <a:r>
              <a:rPr lang="en-US" dirty="0"/>
              <a:t>Lack of Knowledge</a:t>
            </a:r>
          </a:p>
          <a:p>
            <a:pPr lvl="1"/>
            <a:r>
              <a:rPr lang="en-US" dirty="0"/>
              <a:t>Simulate under many replicates of alternative scenarios covering the range of uncertainty we have about our study system</a:t>
            </a:r>
          </a:p>
          <a:p>
            <a:pPr marL="457200" lvl="1" indent="0">
              <a:buNone/>
            </a:pPr>
            <a:endParaRPr lang="en-US" dirty="0"/>
          </a:p>
          <a:p>
            <a:r>
              <a:rPr lang="en-US" dirty="0"/>
              <a:t>Randomness of the system</a:t>
            </a:r>
          </a:p>
          <a:p>
            <a:pPr lvl="1"/>
            <a:r>
              <a:rPr lang="en-US" dirty="0"/>
              <a:t>Environmental stochasticity</a:t>
            </a:r>
          </a:p>
          <a:p>
            <a:pPr lvl="1"/>
            <a:r>
              <a:rPr lang="en-US" dirty="0"/>
              <a:t>Demographic stochasticity</a:t>
            </a:r>
          </a:p>
        </p:txBody>
      </p:sp>
    </p:spTree>
    <p:extLst>
      <p:ext uri="{BB962C8B-B14F-4D97-AF65-F5344CB8AC3E}">
        <p14:creationId xmlns:p14="http://schemas.microsoft.com/office/powerpoint/2010/main" val="2389555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75272" y="2755901"/>
            <a:ext cx="5330828" cy="388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4300"/>
            <a:ext cx="10515600" cy="1325563"/>
          </a:xfrm>
        </p:spPr>
        <p:txBody>
          <a:bodyPr/>
          <a:lstStyle/>
          <a:p>
            <a:r>
              <a:rPr lang="en-US" dirty="0"/>
              <a:t>The future is uncertain. Model it anyway!</a:t>
            </a:r>
          </a:p>
        </p:txBody>
      </p:sp>
      <p:sp>
        <p:nvSpPr>
          <p:cNvPr id="3" name="Content Placeholder 2"/>
          <p:cNvSpPr>
            <a:spLocks noGrp="1"/>
          </p:cNvSpPr>
          <p:nvPr>
            <p:ph idx="1"/>
          </p:nvPr>
        </p:nvSpPr>
        <p:spPr>
          <a:xfrm>
            <a:off x="838200" y="1439863"/>
            <a:ext cx="10515600" cy="4737100"/>
          </a:xfrm>
        </p:spPr>
        <p:txBody>
          <a:bodyPr/>
          <a:lstStyle/>
          <a:p>
            <a:r>
              <a:rPr lang="en-US" dirty="0"/>
              <a:t>Any of these trajectories might represent the future of the population. The </a:t>
            </a:r>
            <a:r>
              <a:rPr lang="en-US" b="1" dirty="0"/>
              <a:t>distribution of outcomes </a:t>
            </a:r>
            <a:r>
              <a:rPr lang="en-US" dirty="0"/>
              <a:t>can be interpreted as our prediction.</a:t>
            </a:r>
          </a:p>
        </p:txBody>
      </p:sp>
      <p:graphicFrame>
        <p:nvGraphicFramePr>
          <p:cNvPr id="7" name="Object 3"/>
          <p:cNvGraphicFramePr>
            <a:graphicFrameLocks noChangeAspect="1"/>
          </p:cNvGraphicFramePr>
          <p:nvPr/>
        </p:nvGraphicFramePr>
        <p:xfrm>
          <a:off x="3575272" y="2925752"/>
          <a:ext cx="5330828" cy="3716349"/>
        </p:xfrm>
        <a:graphic>
          <a:graphicData uri="http://schemas.openxmlformats.org/presentationml/2006/ole">
            <mc:AlternateContent xmlns:mc="http://schemas.openxmlformats.org/markup-compatibility/2006">
              <mc:Choice xmlns:v="urn:schemas-microsoft-com:vml" Requires="v">
                <p:oleObj spid="_x0000_s1026" name="SPW 6.0 Graph" r:id="rId4" imgW="5650992" imgH="4233672" progId="">
                  <p:embed/>
                </p:oleObj>
              </mc:Choice>
              <mc:Fallback>
                <p:oleObj name="SPW 6.0 Graph" r:id="rId4" imgW="5650992" imgH="4233672" progId="">
                  <p:embed/>
                  <p:pic>
                    <p:nvPicPr>
                      <p:cNvPr id="7" name="Object 3"/>
                      <p:cNvPicPr>
                        <a:picLocks noChangeAspect="1" noChangeArrowheads="1"/>
                      </p:cNvPicPr>
                      <p:nvPr/>
                    </p:nvPicPr>
                    <p:blipFill>
                      <a:blip r:embed="rId5">
                        <a:extLst>
                          <a:ext uri="{28A0092B-C50C-407E-A947-70E740481C1C}">
                            <a14:useLocalDpi xmlns:a14="http://schemas.microsoft.com/office/drawing/2010/main" val="0"/>
                          </a:ext>
                        </a:extLst>
                      </a:blip>
                      <a:srcRect t="9636" r="7248"/>
                      <a:stretch>
                        <a:fillRect/>
                      </a:stretch>
                    </p:blipFill>
                    <p:spPr bwMode="auto">
                      <a:xfrm>
                        <a:off x="3575272" y="2925752"/>
                        <a:ext cx="5330828" cy="371634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13272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C1AF-372C-FE3F-B4AE-18878B058AF7}"/>
              </a:ext>
            </a:extLst>
          </p:cNvPr>
          <p:cNvSpPr>
            <a:spLocks noGrp="1"/>
          </p:cNvSpPr>
          <p:nvPr>
            <p:ph type="title"/>
          </p:nvPr>
        </p:nvSpPr>
        <p:spPr/>
        <p:txBody>
          <a:bodyPr/>
          <a:lstStyle/>
          <a:p>
            <a:r>
              <a:rPr lang="en-US" dirty="0"/>
              <a:t>Horseshoe crab model specification</a:t>
            </a:r>
          </a:p>
        </p:txBody>
      </p:sp>
      <p:sp>
        <p:nvSpPr>
          <p:cNvPr id="3" name="Content Placeholder 2">
            <a:extLst>
              <a:ext uri="{FF2B5EF4-FFF2-40B4-BE49-F238E27FC236}">
                <a16:creationId xmlns:a16="http://schemas.microsoft.com/office/drawing/2014/main" id="{5C4CD264-0A83-99F3-BB0E-1FF755C1085B}"/>
              </a:ext>
            </a:extLst>
          </p:cNvPr>
          <p:cNvSpPr>
            <a:spLocks noGrp="1"/>
          </p:cNvSpPr>
          <p:nvPr>
            <p:ph idx="1"/>
          </p:nvPr>
        </p:nvSpPr>
        <p:spPr/>
        <p:txBody>
          <a:bodyPr/>
          <a:lstStyle/>
          <a:p>
            <a:r>
              <a:rPr lang="en-US" dirty="0"/>
              <a:t>Only model female adult (reproductive) HSC (single stock)</a:t>
            </a:r>
          </a:p>
          <a:p>
            <a:r>
              <a:rPr lang="en-US" dirty="0"/>
              <a:t>Starting population size is around </a:t>
            </a:r>
            <a:r>
              <a:rPr lang="en-US" b="1" dirty="0"/>
              <a:t>10 million females </a:t>
            </a:r>
            <a:r>
              <a:rPr lang="en-US" dirty="0"/>
              <a:t>in Delaware Bay</a:t>
            </a:r>
          </a:p>
          <a:p>
            <a:r>
              <a:rPr lang="en-US" dirty="0"/>
              <a:t>Baseline harvest due to all other sources (biomedical, bycatch) is around </a:t>
            </a:r>
            <a:r>
              <a:rPr lang="en-US" b="1" dirty="0"/>
              <a:t>50,000 per year</a:t>
            </a:r>
          </a:p>
          <a:p>
            <a:r>
              <a:rPr lang="en-US" dirty="0"/>
              <a:t>Recruitment rate (rate of entry of new adults into the population each year) is modeled using a </a:t>
            </a:r>
            <a:r>
              <a:rPr lang="en-US" b="1" dirty="0"/>
              <a:t>lognormal random number generator </a:t>
            </a:r>
            <a:r>
              <a:rPr lang="en-US" dirty="0"/>
              <a:t>with average recruitment of </a:t>
            </a:r>
            <a:r>
              <a:rPr lang="en-US" b="1" dirty="0"/>
              <a:t>3.2 million per year </a:t>
            </a:r>
            <a:r>
              <a:rPr lang="en-US" dirty="0"/>
              <a:t>and </a:t>
            </a:r>
            <a:r>
              <a:rPr lang="en-US" b="1" dirty="0"/>
              <a:t>log-</a:t>
            </a:r>
            <a:r>
              <a:rPr lang="en-US" b="1" dirty="0" err="1"/>
              <a:t>sd</a:t>
            </a:r>
            <a:r>
              <a:rPr lang="en-US" b="1" dirty="0"/>
              <a:t> of 0.5</a:t>
            </a:r>
            <a:r>
              <a:rPr lang="en-US" dirty="0"/>
              <a:t>.</a:t>
            </a:r>
          </a:p>
          <a:p>
            <a:r>
              <a:rPr lang="en-US" b="1" dirty="0"/>
              <a:t>Adult mortality is 30%</a:t>
            </a:r>
          </a:p>
          <a:p>
            <a:endParaRPr lang="en-US" dirty="0"/>
          </a:p>
        </p:txBody>
      </p:sp>
    </p:spTree>
    <p:extLst>
      <p:ext uri="{BB962C8B-B14F-4D97-AF65-F5344CB8AC3E}">
        <p14:creationId xmlns:p14="http://schemas.microsoft.com/office/powerpoint/2010/main" val="700594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057E-0B36-1FC2-BF00-249DB94C46F2}"/>
              </a:ext>
            </a:extLst>
          </p:cNvPr>
          <p:cNvSpPr>
            <a:spLocks noGrp="1"/>
          </p:cNvSpPr>
          <p:nvPr>
            <p:ph type="title"/>
          </p:nvPr>
        </p:nvSpPr>
        <p:spPr>
          <a:xfrm>
            <a:off x="838200" y="278042"/>
            <a:ext cx="10515600" cy="1325563"/>
          </a:xfrm>
        </p:spPr>
        <p:txBody>
          <a:bodyPr/>
          <a:lstStyle/>
          <a:p>
            <a:r>
              <a:rPr lang="en-US" dirty="0"/>
              <a:t>HSC scenario tests (group activity)</a:t>
            </a:r>
          </a:p>
        </p:txBody>
      </p:sp>
      <p:sp>
        <p:nvSpPr>
          <p:cNvPr id="3" name="Content Placeholder 2">
            <a:extLst>
              <a:ext uri="{FF2B5EF4-FFF2-40B4-BE49-F238E27FC236}">
                <a16:creationId xmlns:a16="http://schemas.microsoft.com/office/drawing/2014/main" id="{8F3C0683-8490-AC74-1548-930DA4B67C78}"/>
              </a:ext>
            </a:extLst>
          </p:cNvPr>
          <p:cNvSpPr>
            <a:spLocks noGrp="1"/>
          </p:cNvSpPr>
          <p:nvPr>
            <p:ph idx="1"/>
          </p:nvPr>
        </p:nvSpPr>
        <p:spPr>
          <a:xfrm>
            <a:off x="838200" y="1478071"/>
            <a:ext cx="10515600" cy="4698892"/>
          </a:xfrm>
        </p:spPr>
        <p:txBody>
          <a:bodyPr>
            <a:normAutofit fontScale="77500" lnSpcReduction="20000"/>
          </a:bodyPr>
          <a:lstStyle/>
          <a:p>
            <a:pPr marL="514350" indent="-514350">
              <a:buFont typeface="+mj-lt"/>
              <a:buAutoNum type="arabicPeriod"/>
            </a:pPr>
            <a:r>
              <a:rPr lang="en-US" dirty="0"/>
              <a:t>Baseline- run the model with no commercial harvest of females (only baseline harvest)</a:t>
            </a:r>
          </a:p>
          <a:p>
            <a:pPr marL="514350" indent="-514350">
              <a:buFont typeface="+mj-lt"/>
              <a:buAutoNum type="arabicPeriod"/>
            </a:pPr>
            <a:r>
              <a:rPr lang="en-US" dirty="0"/>
              <a:t>Run the model with maximum proposed commercial harvest of females: 210,000 females harvested per year</a:t>
            </a:r>
          </a:p>
          <a:p>
            <a:pPr marL="514350" indent="-514350">
              <a:buFont typeface="+mj-lt"/>
              <a:buAutoNum type="arabicPeriod"/>
            </a:pPr>
            <a:r>
              <a:rPr lang="en-US" dirty="0"/>
              <a:t>Run the model with 1 million females harvested each year (much higher than max proposed harvest)</a:t>
            </a:r>
          </a:p>
          <a:p>
            <a:pPr marL="514350" indent="-514350">
              <a:buFont typeface="+mj-lt"/>
              <a:buAutoNum type="arabicPeriod"/>
            </a:pPr>
            <a:r>
              <a:rPr lang="en-US" dirty="0"/>
              <a:t>What is the maximum sustainable harvest rate (number of females harvested per year) in this population? Note that you need to define what “sustainable” means here!</a:t>
            </a:r>
          </a:p>
          <a:p>
            <a:pPr marL="514350" indent="-514350">
              <a:buFont typeface="+mj-lt"/>
              <a:buAutoNum type="arabicPeriod"/>
            </a:pPr>
            <a:r>
              <a:rPr lang="en-US" dirty="0"/>
              <a:t>Keeping the same harvest rate (maximum harvest rate identified above), run the model again with the average recruitment parameter cut in half (set to </a:t>
            </a:r>
            <a:r>
              <a:rPr lang="en-US" b="1" dirty="0"/>
              <a:t>1.6 million per year</a:t>
            </a:r>
            <a:r>
              <a:rPr lang="en-US" dirty="0"/>
              <a:t>). Is the population still sustainable?</a:t>
            </a:r>
          </a:p>
          <a:p>
            <a:pPr marL="0" indent="0">
              <a:buNone/>
            </a:pPr>
            <a:endParaRPr lang="en-US" dirty="0"/>
          </a:p>
          <a:p>
            <a:pPr marL="0" indent="0">
              <a:buNone/>
            </a:pPr>
            <a:r>
              <a:rPr lang="en-US" i="1" dirty="0"/>
              <a:t>Please work together to describe the results of your scenario tests. Do you think this population is likely to be resilient to the maximum allowable female harvest rates? Why or why not?</a:t>
            </a:r>
          </a:p>
        </p:txBody>
      </p:sp>
    </p:spTree>
    <p:extLst>
      <p:ext uri="{BB962C8B-B14F-4D97-AF65-F5344CB8AC3E}">
        <p14:creationId xmlns:p14="http://schemas.microsoft.com/office/powerpoint/2010/main" val="1194557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6A48A-7AB6-C3C8-5459-1ACF272F0C0D}"/>
              </a:ext>
            </a:extLst>
          </p:cNvPr>
          <p:cNvSpPr>
            <a:spLocks noGrp="1"/>
          </p:cNvSpPr>
          <p:nvPr>
            <p:ph type="ctrTitle"/>
          </p:nvPr>
        </p:nvSpPr>
        <p:spPr/>
        <p:txBody>
          <a:bodyPr/>
          <a:lstStyle/>
          <a:p>
            <a:r>
              <a:rPr lang="en-US" dirty="0"/>
              <a:t>(In class exercise)</a:t>
            </a:r>
          </a:p>
        </p:txBody>
      </p:sp>
      <p:sp>
        <p:nvSpPr>
          <p:cNvPr id="5" name="Subtitle 4">
            <a:extLst>
              <a:ext uri="{FF2B5EF4-FFF2-40B4-BE49-F238E27FC236}">
                <a16:creationId xmlns:a16="http://schemas.microsoft.com/office/drawing/2014/main" id="{41EBCA94-D4E1-3DD4-5C18-1F525AFC4D79}"/>
              </a:ext>
            </a:extLst>
          </p:cNvPr>
          <p:cNvSpPr>
            <a:spLocks noGrp="1"/>
          </p:cNvSpPr>
          <p:nvPr>
            <p:ph type="subTitle" idx="1"/>
          </p:nvPr>
        </p:nvSpPr>
        <p:spPr/>
        <p:txBody>
          <a:bodyPr/>
          <a:lstStyle/>
          <a:p>
            <a:r>
              <a:rPr lang="en-US" dirty="0">
                <a:hlinkClick r:id="rId2"/>
              </a:rPr>
              <a:t>https://insightmaker.com/insight/gim35Z9XDbmFy7gcQy2JD/Horseshoe-crab-model</a:t>
            </a:r>
            <a:r>
              <a:rPr lang="en-US" dirty="0"/>
              <a:t> </a:t>
            </a:r>
          </a:p>
        </p:txBody>
      </p:sp>
    </p:spTree>
    <p:extLst>
      <p:ext uri="{BB962C8B-B14F-4D97-AF65-F5344CB8AC3E}">
        <p14:creationId xmlns:p14="http://schemas.microsoft.com/office/powerpoint/2010/main" val="516457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3302-FE37-1E11-B90D-9057BB66B2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116738-C2C2-0BC2-787D-58E353CBC184}"/>
              </a:ext>
            </a:extLst>
          </p:cNvPr>
          <p:cNvSpPr>
            <a:spLocks noGrp="1"/>
          </p:cNvSpPr>
          <p:nvPr>
            <p:ph idx="1"/>
          </p:nvPr>
        </p:nvSpPr>
        <p:spPr/>
        <p:txBody>
          <a:bodyPr/>
          <a:lstStyle/>
          <a:p>
            <a:endParaRPr lang="en-US"/>
          </a:p>
        </p:txBody>
      </p:sp>
      <p:pic>
        <p:nvPicPr>
          <p:cNvPr id="4" name="Graphic 10">
            <a:extLst>
              <a:ext uri="{FF2B5EF4-FFF2-40B4-BE49-F238E27FC236}">
                <a16:creationId xmlns:a16="http://schemas.microsoft.com/office/drawing/2014/main" id="{FAC8599B-28DA-53F9-9023-7C1DF380BDA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194" b="2323"/>
          <a:stretch/>
        </p:blipFill>
        <p:spPr bwMode="auto">
          <a:xfrm>
            <a:off x="2004435" y="61514"/>
            <a:ext cx="7282450" cy="67349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8876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625919AE-3421-77B1-8099-2FEDF4AE97F0}"/>
              </a:ext>
            </a:extLst>
          </p:cNvPr>
          <p:cNvSpPr/>
          <p:nvPr/>
        </p:nvSpPr>
        <p:spPr>
          <a:xfrm>
            <a:off x="1862504" y="1136318"/>
            <a:ext cx="7560896" cy="4604082"/>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Rectangle 4"/>
          <p:cNvSpPr/>
          <p:nvPr/>
        </p:nvSpPr>
        <p:spPr>
          <a:xfrm>
            <a:off x="6299200" y="889000"/>
            <a:ext cx="1841500" cy="4978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extBox 5"/>
          <p:cNvSpPr txBox="1"/>
          <p:nvPr/>
        </p:nvSpPr>
        <p:spPr>
          <a:xfrm>
            <a:off x="414704" y="6273800"/>
            <a:ext cx="1947496" cy="369332"/>
          </a:xfrm>
          <a:prstGeom prst="rect">
            <a:avLst/>
          </a:prstGeom>
          <a:noFill/>
        </p:spPr>
        <p:txBody>
          <a:bodyPr wrap="square" rtlCol="0">
            <a:spAutoFit/>
          </a:bodyPr>
          <a:lstStyle/>
          <a:p>
            <a:r>
              <a:rPr lang="en-US" dirty="0"/>
              <a:t>ASMFC 2021</a:t>
            </a:r>
          </a:p>
        </p:txBody>
      </p:sp>
    </p:spTree>
    <p:extLst>
      <p:ext uri="{BB962C8B-B14F-4D97-AF65-F5344CB8AC3E}">
        <p14:creationId xmlns:p14="http://schemas.microsoft.com/office/powerpoint/2010/main" val="20307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82" y="988042"/>
            <a:ext cx="7026423" cy="3835168"/>
          </a:xfrm>
          <a:prstGeom prst="rect">
            <a:avLst/>
          </a:prstGeom>
        </p:spPr>
      </p:pic>
      <p:cxnSp>
        <p:nvCxnSpPr>
          <p:cNvPr id="6" name="Straight Connector 5"/>
          <p:cNvCxnSpPr/>
          <p:nvPr/>
        </p:nvCxnSpPr>
        <p:spPr>
          <a:xfrm>
            <a:off x="9524499" y="1443599"/>
            <a:ext cx="15741" cy="251707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60746" y="1075392"/>
            <a:ext cx="2308452" cy="338554"/>
          </a:xfrm>
          <a:prstGeom prst="rect">
            <a:avLst/>
          </a:prstGeom>
          <a:solidFill>
            <a:schemeClr val="bg1">
              <a:lumMod val="85000"/>
            </a:schemeClr>
          </a:solidFill>
        </p:spPr>
        <p:txBody>
          <a:bodyPr wrap="none" rtlCol="0">
            <a:spAutoFit/>
          </a:bodyPr>
          <a:lstStyle>
            <a:defPPr>
              <a:defRPr lang="en-US"/>
            </a:defPPr>
            <a:lvl1pPr>
              <a:defRPr sz="1600"/>
            </a:lvl1pPr>
          </a:lstStyle>
          <a:p>
            <a:r>
              <a:rPr lang="en-US" dirty="0"/>
              <a:t>VT gap years: 4.21 million</a:t>
            </a:r>
          </a:p>
        </p:txBody>
      </p:sp>
      <p:cxnSp>
        <p:nvCxnSpPr>
          <p:cNvPr id="11" name="Straight Connector 10"/>
          <p:cNvCxnSpPr/>
          <p:nvPr/>
        </p:nvCxnSpPr>
        <p:spPr>
          <a:xfrm>
            <a:off x="7295103" y="3955997"/>
            <a:ext cx="2733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9" idx="0"/>
          </p:cNvCxnSpPr>
          <p:nvPr/>
        </p:nvCxnSpPr>
        <p:spPr>
          <a:xfrm flipH="1" flipV="1">
            <a:off x="9055243" y="3957677"/>
            <a:ext cx="4526" cy="1031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921750" y="4060825"/>
            <a:ext cx="276038" cy="307777"/>
          </a:xfrm>
          <a:prstGeom prst="rect">
            <a:avLst/>
          </a:prstGeom>
          <a:noFill/>
        </p:spPr>
        <p:txBody>
          <a:bodyPr wrap="none" rtlCol="0">
            <a:spAutoFit/>
          </a:bodyPr>
          <a:lstStyle/>
          <a:p>
            <a:r>
              <a:rPr lang="en-US" sz="1400" dirty="0"/>
              <a:t>4</a:t>
            </a:r>
            <a:endParaRPr lang="en-US" sz="2000" dirty="0"/>
          </a:p>
        </p:txBody>
      </p:sp>
      <p:cxnSp>
        <p:nvCxnSpPr>
          <p:cNvPr id="21" name="Straight Connector 20"/>
          <p:cNvCxnSpPr/>
          <p:nvPr/>
        </p:nvCxnSpPr>
        <p:spPr>
          <a:xfrm>
            <a:off x="2628900" y="1473200"/>
            <a:ext cx="21590" cy="24862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25950" y="1473200"/>
            <a:ext cx="21590" cy="24862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36516" y="1083725"/>
            <a:ext cx="2361352" cy="338554"/>
          </a:xfrm>
          <a:prstGeom prst="rect">
            <a:avLst/>
          </a:prstGeom>
          <a:solidFill>
            <a:schemeClr val="bg1">
              <a:lumMod val="85000"/>
            </a:schemeClr>
          </a:solidFill>
        </p:spPr>
        <p:txBody>
          <a:bodyPr wrap="none" rtlCol="0">
            <a:spAutoFit/>
          </a:bodyPr>
          <a:lstStyle>
            <a:defPPr>
              <a:defRPr lang="en-US"/>
            </a:defPPr>
            <a:lvl1pPr>
              <a:defRPr sz="1600"/>
            </a:lvl1pPr>
          </a:lstStyle>
          <a:p>
            <a:r>
              <a:rPr lang="en-US" dirty="0"/>
              <a:t>Post-gap years: 1.9 million</a:t>
            </a:r>
          </a:p>
        </p:txBody>
      </p:sp>
      <p:cxnSp>
        <p:nvCxnSpPr>
          <p:cNvPr id="30" name="Straight Connector 29"/>
          <p:cNvCxnSpPr/>
          <p:nvPr/>
        </p:nvCxnSpPr>
        <p:spPr>
          <a:xfrm>
            <a:off x="2990850" y="1473200"/>
            <a:ext cx="21590" cy="248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82412" y="2197762"/>
            <a:ext cx="1759969" cy="338554"/>
          </a:xfrm>
          <a:prstGeom prst="rect">
            <a:avLst/>
          </a:prstGeom>
          <a:solidFill>
            <a:schemeClr val="accent2">
              <a:lumMod val="40000"/>
              <a:lumOff val="60000"/>
            </a:schemeClr>
          </a:solidFill>
        </p:spPr>
        <p:txBody>
          <a:bodyPr wrap="none" rtlCol="0">
            <a:spAutoFit/>
          </a:bodyPr>
          <a:lstStyle>
            <a:defPPr>
              <a:defRPr lang="en-US"/>
            </a:defPPr>
            <a:lvl1pPr>
              <a:defRPr sz="1600"/>
            </a:lvl1pPr>
          </a:lstStyle>
          <a:p>
            <a:r>
              <a:rPr lang="en-US" dirty="0"/>
              <a:t>Avg., excluding gap</a:t>
            </a:r>
          </a:p>
        </p:txBody>
      </p:sp>
      <p:sp>
        <p:nvSpPr>
          <p:cNvPr id="22" name="TextBox 21"/>
          <p:cNvSpPr txBox="1"/>
          <p:nvPr/>
        </p:nvSpPr>
        <p:spPr>
          <a:xfrm>
            <a:off x="1435945" y="1515630"/>
            <a:ext cx="2385910" cy="338554"/>
          </a:xfrm>
          <a:prstGeom prst="rect">
            <a:avLst/>
          </a:prstGeom>
          <a:solidFill>
            <a:schemeClr val="bg1">
              <a:lumMod val="85000"/>
            </a:schemeClr>
          </a:solidFill>
        </p:spPr>
        <p:txBody>
          <a:bodyPr wrap="none" rtlCol="0">
            <a:spAutoFit/>
          </a:bodyPr>
          <a:lstStyle/>
          <a:p>
            <a:r>
              <a:rPr lang="en-US" sz="1600" dirty="0"/>
              <a:t>Pre-gap years: 1.12 million</a:t>
            </a:r>
          </a:p>
        </p:txBody>
      </p:sp>
      <p:cxnSp>
        <p:nvCxnSpPr>
          <p:cNvPr id="32" name="Straight Connector 31"/>
          <p:cNvCxnSpPr/>
          <p:nvPr/>
        </p:nvCxnSpPr>
        <p:spPr>
          <a:xfrm>
            <a:off x="7067550" y="1473200"/>
            <a:ext cx="21590" cy="248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69786" y="2928012"/>
            <a:ext cx="1616468" cy="338554"/>
          </a:xfrm>
          <a:prstGeom prst="rect">
            <a:avLst/>
          </a:prstGeom>
          <a:solidFill>
            <a:schemeClr val="accent2">
              <a:lumMod val="40000"/>
              <a:lumOff val="60000"/>
            </a:schemeClr>
          </a:solidFill>
        </p:spPr>
        <p:txBody>
          <a:bodyPr wrap="none" rtlCol="0">
            <a:spAutoFit/>
          </a:bodyPr>
          <a:lstStyle>
            <a:defPPr>
              <a:defRPr lang="en-US"/>
            </a:defPPr>
            <a:lvl1pPr>
              <a:defRPr sz="1600"/>
            </a:lvl1pPr>
          </a:lstStyle>
          <a:p>
            <a:r>
              <a:rPr lang="en-US" dirty="0"/>
              <a:t>Avg., ARM report</a:t>
            </a:r>
          </a:p>
        </p:txBody>
      </p:sp>
      <p:cxnSp>
        <p:nvCxnSpPr>
          <p:cNvPr id="34" name="Straight Connector 33"/>
          <p:cNvCxnSpPr/>
          <p:nvPr/>
        </p:nvCxnSpPr>
        <p:spPr>
          <a:xfrm>
            <a:off x="3943350" y="1479550"/>
            <a:ext cx="21590" cy="248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21786" y="3461412"/>
            <a:ext cx="1535805" cy="338554"/>
          </a:xfrm>
          <a:prstGeom prst="rect">
            <a:avLst/>
          </a:prstGeom>
          <a:solidFill>
            <a:schemeClr val="accent2">
              <a:lumMod val="40000"/>
              <a:lumOff val="60000"/>
            </a:schemeClr>
          </a:solidFill>
        </p:spPr>
        <p:txBody>
          <a:bodyPr wrap="none" rtlCol="0">
            <a:spAutoFit/>
          </a:bodyPr>
          <a:lstStyle>
            <a:defPPr>
              <a:defRPr lang="en-US"/>
            </a:defPPr>
            <a:lvl1pPr>
              <a:defRPr sz="1600"/>
            </a:lvl1pPr>
          </a:lstStyle>
          <a:p>
            <a:r>
              <a:rPr lang="en-US" dirty="0"/>
              <a:t>Avg., ARM supp.</a:t>
            </a:r>
          </a:p>
        </p:txBody>
      </p:sp>
    </p:spTree>
    <p:extLst>
      <p:ext uri="{BB962C8B-B14F-4D97-AF65-F5344CB8AC3E}">
        <p14:creationId xmlns:p14="http://schemas.microsoft.com/office/powerpoint/2010/main" val="210269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9" grpId="0" animBg="1"/>
      <p:bldP spid="31" grpId="0" animBg="1"/>
      <p:bldP spid="22" grpId="0" animBg="1"/>
      <p:bldP spid="33"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38200" y="365125"/>
            <a:ext cx="10515600" cy="111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Population Viability Analysis (PVA)</a:t>
            </a:r>
            <a:endParaRPr/>
          </a:p>
        </p:txBody>
      </p:sp>
      <p:sp>
        <p:nvSpPr>
          <p:cNvPr id="98" name="Google Shape;98;p14"/>
          <p:cNvSpPr txBox="1">
            <a:spLocks noGrp="1"/>
          </p:cNvSpPr>
          <p:nvPr>
            <p:ph type="body" idx="1"/>
          </p:nvPr>
        </p:nvSpPr>
        <p:spPr>
          <a:xfrm>
            <a:off x="838200" y="1610125"/>
            <a:ext cx="3812700" cy="474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i="1"/>
              <a:t>Core workhorse of conservation biology</a:t>
            </a:r>
            <a:endParaRPr i="1"/>
          </a:p>
          <a:p>
            <a:pPr marL="457200" lvl="0" indent="-342900" algn="l" rtl="0">
              <a:lnSpc>
                <a:spcPct val="90000"/>
              </a:lnSpc>
              <a:spcBef>
                <a:spcPts val="0"/>
              </a:spcBef>
              <a:spcAft>
                <a:spcPts val="0"/>
              </a:spcAft>
              <a:buSzPts val="1800"/>
              <a:buChar char="•"/>
            </a:pPr>
            <a:r>
              <a:rPr lang="en-US"/>
              <a:t>Risk of extinction</a:t>
            </a:r>
            <a:endParaRPr/>
          </a:p>
          <a:p>
            <a:pPr marL="457200" lvl="0" indent="-342900" algn="l" rtl="0">
              <a:lnSpc>
                <a:spcPct val="90000"/>
              </a:lnSpc>
              <a:spcBef>
                <a:spcPts val="0"/>
              </a:spcBef>
              <a:spcAft>
                <a:spcPts val="0"/>
              </a:spcAft>
              <a:buSzPts val="1800"/>
              <a:buChar char="•"/>
            </a:pPr>
            <a:r>
              <a:rPr lang="en-US"/>
              <a:t>Rank management alternatives</a:t>
            </a:r>
            <a:endParaRPr/>
          </a:p>
          <a:p>
            <a:pPr marL="457200" lvl="0" indent="-342900" algn="l" rtl="0">
              <a:lnSpc>
                <a:spcPct val="90000"/>
              </a:lnSpc>
              <a:spcBef>
                <a:spcPts val="0"/>
              </a:spcBef>
              <a:spcAft>
                <a:spcPts val="0"/>
              </a:spcAft>
              <a:buSzPts val="1800"/>
              <a:buChar char="•"/>
            </a:pPr>
            <a:r>
              <a:rPr lang="en-US"/>
              <a:t>Vortex, Ramas, HexSim</a:t>
            </a:r>
            <a:endParaRPr/>
          </a:p>
          <a:p>
            <a:pPr marL="457200" lvl="0" indent="-342900" algn="l" rtl="0">
              <a:lnSpc>
                <a:spcPct val="90000"/>
              </a:lnSpc>
              <a:spcBef>
                <a:spcPts val="0"/>
              </a:spcBef>
              <a:spcAft>
                <a:spcPts val="0"/>
              </a:spcAft>
              <a:buSzPts val="1800"/>
              <a:buChar char="•"/>
            </a:pPr>
            <a:r>
              <a:rPr lang="en-US"/>
              <a:t>Ad hoc R code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pic>
        <p:nvPicPr>
          <p:cNvPr id="99" name="Google Shape;99;p14"/>
          <p:cNvPicPr preferRelativeResize="0"/>
          <p:nvPr/>
        </p:nvPicPr>
        <p:blipFill rotWithShape="1">
          <a:blip r:embed="rId3" cstate="print">
            <a:alphaModFix/>
            <a:extLst>
              <a:ext uri="{28A0092B-C50C-407E-A947-70E740481C1C}">
                <a14:useLocalDpi xmlns:a14="http://schemas.microsoft.com/office/drawing/2010/main" val="0"/>
              </a:ext>
            </a:extLst>
          </a:blip>
          <a:srcRect t="13058"/>
          <a:stretch/>
        </p:blipFill>
        <p:spPr>
          <a:xfrm>
            <a:off x="4161950" y="1428850"/>
            <a:ext cx="5115950" cy="3558452"/>
          </a:xfrm>
          <a:prstGeom prst="rect">
            <a:avLst/>
          </a:prstGeom>
          <a:noFill/>
          <a:ln>
            <a:noFill/>
          </a:ln>
        </p:spPr>
      </p:pic>
      <p:pic>
        <p:nvPicPr>
          <p:cNvPr id="100" name="Google Shape;100;p14"/>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9366625" y="792450"/>
            <a:ext cx="2380700" cy="2741586"/>
          </a:xfrm>
          <a:prstGeom prst="rect">
            <a:avLst/>
          </a:prstGeom>
          <a:noFill/>
          <a:ln>
            <a:noFill/>
          </a:ln>
        </p:spPr>
      </p:pic>
      <p:pic>
        <p:nvPicPr>
          <p:cNvPr id="101" name="Google Shape;101;p14"/>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9430425" y="4519700"/>
            <a:ext cx="1996175" cy="1996175"/>
          </a:xfrm>
          <a:prstGeom prst="rect">
            <a:avLst/>
          </a:prstGeom>
          <a:noFill/>
          <a:ln>
            <a:noFill/>
          </a:ln>
        </p:spPr>
      </p:pic>
      <p:pic>
        <p:nvPicPr>
          <p:cNvPr id="102" name="Google Shape;102;p14"/>
          <p:cNvPicPr preferRelativeResize="0"/>
          <p:nvPr/>
        </p:nvPicPr>
        <p:blipFill>
          <a:blip r:embed="rId6" cstate="print">
            <a:alphaModFix/>
            <a:extLst>
              <a:ext uri="{28A0092B-C50C-407E-A947-70E740481C1C}">
                <a14:useLocalDpi xmlns:a14="http://schemas.microsoft.com/office/drawing/2010/main" val="0"/>
              </a:ext>
            </a:extLst>
          </a:blip>
          <a:stretch>
            <a:fillRect/>
          </a:stretch>
        </p:blipFill>
        <p:spPr>
          <a:xfrm>
            <a:off x="1368225" y="5124838"/>
            <a:ext cx="1863411" cy="1443900"/>
          </a:xfrm>
          <a:prstGeom prst="rect">
            <a:avLst/>
          </a:prstGeom>
          <a:noFill/>
          <a:ln>
            <a:noFill/>
          </a:ln>
        </p:spPr>
      </p:pic>
      <p:pic>
        <p:nvPicPr>
          <p:cNvPr id="103" name="Google Shape;103;p14"/>
          <p:cNvPicPr preferRelativeResize="0"/>
          <p:nvPr/>
        </p:nvPicPr>
        <p:blipFill rotWithShape="1">
          <a:blip r:embed="rId7">
            <a:alphaModFix/>
            <a:extLst>
              <a:ext uri="{28A0092B-C50C-407E-A947-70E740481C1C}">
                <a14:useLocalDpi xmlns:a14="http://schemas.microsoft.com/office/drawing/2010/main" val="0"/>
              </a:ext>
            </a:extLst>
          </a:blip>
          <a:srcRect t="17754" r="-5097" b="13160"/>
          <a:stretch/>
        </p:blipFill>
        <p:spPr>
          <a:xfrm>
            <a:off x="5346675" y="5215923"/>
            <a:ext cx="2196675" cy="1443900"/>
          </a:xfrm>
          <a:prstGeom prst="rect">
            <a:avLst/>
          </a:prstGeom>
          <a:noFill/>
          <a:ln>
            <a:noFill/>
          </a:ln>
        </p:spPr>
      </p:pic>
    </p:spTree>
    <p:extLst>
      <p:ext uri="{BB962C8B-B14F-4D97-AF65-F5344CB8AC3E}">
        <p14:creationId xmlns:p14="http://schemas.microsoft.com/office/powerpoint/2010/main" val="27255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PVA challenges and opportunities </a:t>
            </a:r>
            <a:endParaRPr/>
          </a:p>
        </p:txBody>
      </p:sp>
      <p:sp>
        <p:nvSpPr>
          <p:cNvPr id="110" name="Google Shape;110;p15"/>
          <p:cNvSpPr txBox="1">
            <a:spLocks noGrp="1"/>
          </p:cNvSpPr>
          <p:nvPr>
            <p:ph type="body" idx="1"/>
          </p:nvPr>
        </p:nvSpPr>
        <p:spPr>
          <a:xfrm>
            <a:off x="759225" y="1825625"/>
            <a:ext cx="40818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Large-scale questions require large-scale PVA models!</a:t>
            </a:r>
            <a:endParaRPr/>
          </a:p>
          <a:p>
            <a:pPr marL="457200" lvl="0" indent="-342900" algn="l" rtl="0">
              <a:lnSpc>
                <a:spcPct val="90000"/>
              </a:lnSpc>
              <a:spcBef>
                <a:spcPts val="0"/>
              </a:spcBef>
              <a:spcAft>
                <a:spcPts val="0"/>
              </a:spcAft>
              <a:buSzPts val="1800"/>
              <a:buChar char="•"/>
            </a:pPr>
            <a:r>
              <a:rPr lang="en-US"/>
              <a:t>Restoring species’ ecological role </a:t>
            </a:r>
            <a:endParaRPr/>
          </a:p>
          <a:p>
            <a:pPr marL="914400" lvl="1" indent="-342900" algn="l" rtl="0">
              <a:lnSpc>
                <a:spcPct val="90000"/>
              </a:lnSpc>
              <a:spcBef>
                <a:spcPts val="0"/>
              </a:spcBef>
              <a:spcAft>
                <a:spcPts val="0"/>
              </a:spcAft>
              <a:buSzPts val="1800"/>
              <a:buChar char="•"/>
            </a:pPr>
            <a:r>
              <a:rPr lang="en-US"/>
              <a:t>IUCN Green Status Assessment</a:t>
            </a:r>
            <a:endParaRPr/>
          </a:p>
          <a:p>
            <a:pPr marL="457200" lvl="0" indent="-342900" algn="l" rtl="0">
              <a:lnSpc>
                <a:spcPct val="90000"/>
              </a:lnSpc>
              <a:spcBef>
                <a:spcPts val="0"/>
              </a:spcBef>
              <a:spcAft>
                <a:spcPts val="0"/>
              </a:spcAft>
              <a:buSzPts val="1800"/>
              <a:buChar char="•"/>
            </a:pPr>
            <a:r>
              <a:rPr lang="en-US"/>
              <a:t>Multi-species assessments</a:t>
            </a:r>
            <a:endParaRPr/>
          </a:p>
        </p:txBody>
      </p:sp>
      <p:pic>
        <p:nvPicPr>
          <p:cNvPr id="111" name="Google Shape;111;p1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5062075" y="1690700"/>
            <a:ext cx="6366525" cy="4514201"/>
          </a:xfrm>
          <a:prstGeom prst="rect">
            <a:avLst/>
          </a:prstGeom>
          <a:noFill/>
          <a:ln>
            <a:noFill/>
          </a:ln>
        </p:spPr>
      </p:pic>
    </p:spTree>
    <p:extLst>
      <p:ext uri="{BB962C8B-B14F-4D97-AF65-F5344CB8AC3E}">
        <p14:creationId xmlns:p14="http://schemas.microsoft.com/office/powerpoint/2010/main" val="4027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of a 3-character lime green leg flag on a Red Knot in Delaware, USA. This flag was deployed in 2014 and the photograph was taken in 2017. Photograph by Jean Hall.">
            <a:extLst>
              <a:ext uri="{FF2B5EF4-FFF2-40B4-BE49-F238E27FC236}">
                <a16:creationId xmlns:a16="http://schemas.microsoft.com/office/drawing/2014/main" id="{45220940-5B7F-2EEE-D113-567B6D099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317" y="730915"/>
            <a:ext cx="7563365" cy="539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63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838200" y="365125"/>
            <a:ext cx="6897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Case study: gopher tortoise </a:t>
            </a:r>
            <a:r>
              <a:rPr lang="en-US" i="1"/>
              <a:t>Species Status Assessment</a:t>
            </a:r>
            <a:endParaRPr i="1"/>
          </a:p>
        </p:txBody>
      </p:sp>
      <p:pic>
        <p:nvPicPr>
          <p:cNvPr id="118" name="Google Shape;118;p16"/>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52400" y="2147888"/>
            <a:ext cx="11887200" cy="4754880"/>
          </a:xfrm>
          <a:prstGeom prst="rect">
            <a:avLst/>
          </a:prstGeom>
          <a:noFill/>
          <a:ln>
            <a:noFill/>
          </a:ln>
        </p:spPr>
      </p:pic>
      <p:sp>
        <p:nvSpPr>
          <p:cNvPr id="119" name="Google Shape;119;p16"/>
          <p:cNvSpPr/>
          <p:nvPr/>
        </p:nvSpPr>
        <p:spPr>
          <a:xfrm>
            <a:off x="5943600" y="1995500"/>
            <a:ext cx="1473300" cy="4635600"/>
          </a:xfrm>
          <a:prstGeom prst="ellipse">
            <a:avLst/>
          </a:prstGeom>
          <a:noFill/>
          <a:ln w="76200" cap="flat" cmpd="sng">
            <a:solidFill>
              <a:srgbClr val="F8766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0" name="Google Shape;120;p16"/>
          <p:cNvSpPr/>
          <p:nvPr/>
        </p:nvSpPr>
        <p:spPr>
          <a:xfrm>
            <a:off x="1422400" y="1995500"/>
            <a:ext cx="1473300" cy="4635600"/>
          </a:xfrm>
          <a:prstGeom prst="ellipse">
            <a:avLst/>
          </a:prstGeom>
          <a:noFill/>
          <a:ln w="76200" cap="flat" cmpd="sng">
            <a:solidFill>
              <a:srgbClr val="F8766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21" name="Google Shape;121;p16"/>
          <p:cNvPicPr preferRelativeResize="0"/>
          <p:nvPr/>
        </p:nvPicPr>
        <p:blipFill>
          <a:blip r:embed="rId4" cstate="print">
            <a:alphaModFix/>
            <a:extLst>
              <a:ext uri="{28A0092B-C50C-407E-A947-70E740481C1C}">
                <a14:useLocalDpi xmlns:a14="http://schemas.microsoft.com/office/drawing/2010/main" val="0"/>
              </a:ext>
            </a:extLst>
          </a:blip>
          <a:stretch>
            <a:fillRect/>
          </a:stretch>
        </p:blipFill>
        <p:spPr>
          <a:xfrm>
            <a:off x="8535563" y="200100"/>
            <a:ext cx="2844815" cy="1655774"/>
          </a:xfrm>
          <a:prstGeom prst="rect">
            <a:avLst/>
          </a:prstGeom>
          <a:noFill/>
          <a:ln>
            <a:noFill/>
          </a:ln>
        </p:spPr>
      </p:pic>
      <p:sp>
        <p:nvSpPr>
          <p:cNvPr id="122" name="Google Shape;122;p16"/>
          <p:cNvSpPr/>
          <p:nvPr/>
        </p:nvSpPr>
        <p:spPr>
          <a:xfrm>
            <a:off x="8120362" y="4863075"/>
            <a:ext cx="1465800" cy="1655700"/>
          </a:xfrm>
          <a:prstGeom prst="ellipse">
            <a:avLst/>
          </a:prstGeom>
          <a:noFill/>
          <a:ln w="76200" cap="flat" cmpd="sng">
            <a:solidFill>
              <a:srgbClr val="C77C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3" name="Google Shape;123;p16"/>
          <p:cNvSpPr/>
          <p:nvPr/>
        </p:nvSpPr>
        <p:spPr>
          <a:xfrm>
            <a:off x="3698149" y="5193075"/>
            <a:ext cx="1382700" cy="1325700"/>
          </a:xfrm>
          <a:prstGeom prst="ellipse">
            <a:avLst/>
          </a:prstGeom>
          <a:noFill/>
          <a:ln w="76200" cap="flat" cmpd="sng">
            <a:solidFill>
              <a:srgbClr val="C77C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18715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76405" y="618563"/>
            <a:ext cx="10809961" cy="566181"/>
          </a:xfrm>
          <a:prstGeom prst="rect">
            <a:avLst/>
          </a:prstGeom>
        </p:spPr>
        <p:txBody>
          <a:bodyPr vert="horz" wrap="square" lIns="0" tIns="12065" rIns="0" bIns="0" rtlCol="0" anchor="ctr">
            <a:spAutoFit/>
          </a:bodyPr>
          <a:lstStyle/>
          <a:p>
            <a:pPr marL="12700" algn="ctr">
              <a:lnSpc>
                <a:spcPct val="100000"/>
              </a:lnSpc>
              <a:spcBef>
                <a:spcPts val="95"/>
              </a:spcBef>
            </a:pPr>
            <a:r>
              <a:rPr sz="3600" b="1" spc="-15" dirty="0"/>
              <a:t>CMSA </a:t>
            </a:r>
            <a:r>
              <a:rPr sz="3600" b="1" spc="-10" dirty="0"/>
              <a:t>Results </a:t>
            </a:r>
            <a:r>
              <a:rPr lang="en-US" sz="3600" b="1" spc="-5" dirty="0"/>
              <a:t>–</a:t>
            </a:r>
            <a:r>
              <a:rPr sz="3600" b="1" spc="-5" dirty="0"/>
              <a:t> </a:t>
            </a:r>
            <a:r>
              <a:rPr sz="3600" b="1" spc="-15" dirty="0"/>
              <a:t>Female</a:t>
            </a:r>
            <a:r>
              <a:rPr lang="en-US" sz="3600" b="1" spc="-15" dirty="0"/>
              <a:t> Horseshoe Crabs</a:t>
            </a:r>
            <a:endParaRPr sz="3600" b="1" dirty="0"/>
          </a:p>
        </p:txBody>
      </p:sp>
      <p:sp>
        <p:nvSpPr>
          <p:cNvPr id="6" name="object 6"/>
          <p:cNvSpPr/>
          <p:nvPr/>
        </p:nvSpPr>
        <p:spPr>
          <a:xfrm>
            <a:off x="414704" y="2393618"/>
            <a:ext cx="5348596" cy="3056523"/>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object 7"/>
          <p:cNvSpPr/>
          <p:nvPr/>
        </p:nvSpPr>
        <p:spPr>
          <a:xfrm>
            <a:off x="6332581" y="2393618"/>
            <a:ext cx="5371137" cy="3056523"/>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8" name="object 8"/>
          <p:cNvSpPr txBox="1"/>
          <p:nvPr/>
        </p:nvSpPr>
        <p:spPr>
          <a:xfrm>
            <a:off x="2321165" y="1769424"/>
            <a:ext cx="2471650" cy="382156"/>
          </a:xfrm>
          <a:prstGeom prst="rect">
            <a:avLst/>
          </a:prstGeom>
        </p:spPr>
        <p:txBody>
          <a:bodyPr vert="horz" wrap="square" lIns="0" tIns="12700" rIns="0" bIns="0" rtlCol="0">
            <a:spAutoFit/>
          </a:bodyPr>
          <a:lstStyle/>
          <a:p>
            <a:pPr marL="12700">
              <a:spcBef>
                <a:spcPts val="100"/>
              </a:spcBef>
            </a:pPr>
            <a:r>
              <a:rPr sz="2400" spc="-5" dirty="0">
                <a:latin typeface="Calibri"/>
                <a:cs typeface="Calibri"/>
              </a:rPr>
              <a:t>Primiparous</a:t>
            </a:r>
            <a:r>
              <a:rPr sz="2400" spc="-80" dirty="0">
                <a:latin typeface="Calibri"/>
                <a:cs typeface="Calibri"/>
              </a:rPr>
              <a:t> </a:t>
            </a:r>
            <a:r>
              <a:rPr sz="2400" spc="-5" dirty="0">
                <a:latin typeface="Calibri"/>
                <a:cs typeface="Calibri"/>
              </a:rPr>
              <a:t>(R)</a:t>
            </a:r>
            <a:endParaRPr sz="2400" dirty="0">
              <a:latin typeface="Calibri"/>
              <a:cs typeface="Calibri"/>
            </a:endParaRPr>
          </a:p>
        </p:txBody>
      </p:sp>
      <p:sp>
        <p:nvSpPr>
          <p:cNvPr id="9" name="object 9"/>
          <p:cNvSpPr txBox="1"/>
          <p:nvPr/>
        </p:nvSpPr>
        <p:spPr>
          <a:xfrm>
            <a:off x="8057848" y="1769424"/>
            <a:ext cx="2533952" cy="382156"/>
          </a:xfrm>
          <a:prstGeom prst="rect">
            <a:avLst/>
          </a:prstGeom>
        </p:spPr>
        <p:txBody>
          <a:bodyPr vert="horz" wrap="square" lIns="0" tIns="12700" rIns="0" bIns="0" rtlCol="0">
            <a:spAutoFit/>
          </a:bodyPr>
          <a:lstStyle/>
          <a:p>
            <a:pPr marL="12700">
              <a:spcBef>
                <a:spcPts val="100"/>
              </a:spcBef>
            </a:pPr>
            <a:r>
              <a:rPr sz="2400" spc="-5" dirty="0">
                <a:latin typeface="Calibri"/>
                <a:cs typeface="Calibri"/>
              </a:rPr>
              <a:t>Multiparous</a:t>
            </a:r>
            <a:r>
              <a:rPr sz="2400" spc="-70" dirty="0">
                <a:latin typeface="Calibri"/>
                <a:cs typeface="Calibri"/>
              </a:rPr>
              <a:t> </a:t>
            </a:r>
            <a:r>
              <a:rPr sz="2400" dirty="0">
                <a:latin typeface="Calibri"/>
                <a:cs typeface="Calibri"/>
              </a:rPr>
              <a:t>(N)</a:t>
            </a:r>
          </a:p>
        </p:txBody>
      </p:sp>
    </p:spTree>
    <p:extLst>
      <p:ext uri="{BB962C8B-B14F-4D97-AF65-F5344CB8AC3E}">
        <p14:creationId xmlns:p14="http://schemas.microsoft.com/office/powerpoint/2010/main" val="3317296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0101" y="2178558"/>
            <a:ext cx="10629899" cy="3860292"/>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579974" y="106865"/>
            <a:ext cx="6962140" cy="513080"/>
          </a:xfrm>
          <a:prstGeom prst="rect">
            <a:avLst/>
          </a:prstGeom>
        </p:spPr>
        <p:txBody>
          <a:bodyPr vert="horz" wrap="square" lIns="0" tIns="12065" rIns="0" bIns="0" rtlCol="0" anchor="ctr">
            <a:spAutoFit/>
          </a:bodyPr>
          <a:lstStyle/>
          <a:p>
            <a:pPr marL="12700">
              <a:lnSpc>
                <a:spcPct val="100000"/>
              </a:lnSpc>
              <a:spcBef>
                <a:spcPts val="95"/>
              </a:spcBef>
            </a:pPr>
            <a:r>
              <a:rPr sz="3200" spc="-20" dirty="0">
                <a:solidFill>
                  <a:srgbClr val="FFFFFF"/>
                </a:solidFill>
              </a:rPr>
              <a:t>Red </a:t>
            </a:r>
            <a:r>
              <a:rPr sz="3200" spc="-15" dirty="0">
                <a:solidFill>
                  <a:srgbClr val="FFFFFF"/>
                </a:solidFill>
              </a:rPr>
              <a:t>Knot </a:t>
            </a:r>
            <a:r>
              <a:rPr sz="3200" spc="-5" dirty="0">
                <a:solidFill>
                  <a:srgbClr val="FFFFFF"/>
                </a:solidFill>
              </a:rPr>
              <a:t>IPM – </a:t>
            </a:r>
            <a:r>
              <a:rPr sz="3200" spc="-10" dirty="0">
                <a:solidFill>
                  <a:srgbClr val="FFFFFF"/>
                </a:solidFill>
              </a:rPr>
              <a:t>Survival </a:t>
            </a:r>
            <a:r>
              <a:rPr sz="3200" spc="-5" dirty="0">
                <a:solidFill>
                  <a:srgbClr val="FFFFFF"/>
                </a:solidFill>
              </a:rPr>
              <a:t>and</a:t>
            </a:r>
            <a:r>
              <a:rPr sz="3200" spc="55" dirty="0">
                <a:solidFill>
                  <a:srgbClr val="FFFFFF"/>
                </a:solidFill>
              </a:rPr>
              <a:t> </a:t>
            </a:r>
            <a:r>
              <a:rPr sz="3200" spc="-15" dirty="0">
                <a:solidFill>
                  <a:srgbClr val="FFFFFF"/>
                </a:solidFill>
              </a:rPr>
              <a:t>Recruitment</a:t>
            </a:r>
            <a:endParaRPr sz="3200"/>
          </a:p>
        </p:txBody>
      </p:sp>
      <p:sp>
        <p:nvSpPr>
          <p:cNvPr id="4" name="object 8"/>
          <p:cNvSpPr txBox="1">
            <a:spLocks/>
          </p:cNvSpPr>
          <p:nvPr/>
        </p:nvSpPr>
        <p:spPr>
          <a:xfrm>
            <a:off x="2267231" y="523028"/>
            <a:ext cx="7538084" cy="1058623"/>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z="3600" b="1" spc="-20" dirty="0"/>
              <a:t>Red </a:t>
            </a:r>
            <a:r>
              <a:rPr lang="en-US" sz="3600" b="1" spc="-15" dirty="0"/>
              <a:t>Knot Population Model:</a:t>
            </a:r>
            <a:br>
              <a:rPr lang="en-US" sz="3600" b="1" spc="-15" dirty="0"/>
            </a:br>
            <a:r>
              <a:rPr lang="en-US" sz="3200" b="1" spc="-5" dirty="0"/>
              <a:t>IPM Results</a:t>
            </a:r>
            <a:endParaRPr lang="en-US" sz="3200" b="1" dirty="0"/>
          </a:p>
        </p:txBody>
      </p:sp>
    </p:spTree>
    <p:extLst>
      <p:ext uri="{BB962C8B-B14F-4D97-AF65-F5344CB8AC3E}">
        <p14:creationId xmlns:p14="http://schemas.microsoft.com/office/powerpoint/2010/main" val="617111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141" y="106865"/>
            <a:ext cx="5525135" cy="513080"/>
          </a:xfrm>
          <a:prstGeom prst="rect">
            <a:avLst/>
          </a:prstGeom>
        </p:spPr>
        <p:txBody>
          <a:bodyPr vert="horz" wrap="square" lIns="0" tIns="12065" rIns="0" bIns="0" rtlCol="0" anchor="ctr">
            <a:spAutoFit/>
          </a:bodyPr>
          <a:lstStyle/>
          <a:p>
            <a:pPr marL="12700">
              <a:lnSpc>
                <a:spcPct val="100000"/>
              </a:lnSpc>
              <a:spcBef>
                <a:spcPts val="95"/>
              </a:spcBef>
            </a:pPr>
            <a:r>
              <a:rPr sz="3200" spc="-20" dirty="0">
                <a:solidFill>
                  <a:srgbClr val="FFFFFF"/>
                </a:solidFill>
              </a:rPr>
              <a:t>Red </a:t>
            </a:r>
            <a:r>
              <a:rPr sz="3200" spc="-15" dirty="0">
                <a:solidFill>
                  <a:srgbClr val="FFFFFF"/>
                </a:solidFill>
              </a:rPr>
              <a:t>Knot </a:t>
            </a:r>
            <a:r>
              <a:rPr sz="3200" spc="-5" dirty="0">
                <a:solidFill>
                  <a:srgbClr val="FFFFFF"/>
                </a:solidFill>
              </a:rPr>
              <a:t>IPM – </a:t>
            </a:r>
            <a:r>
              <a:rPr sz="3200" spc="-20" dirty="0">
                <a:solidFill>
                  <a:srgbClr val="FFFFFF"/>
                </a:solidFill>
              </a:rPr>
              <a:t>Covariate</a:t>
            </a:r>
            <a:r>
              <a:rPr sz="3200" spc="15" dirty="0">
                <a:solidFill>
                  <a:srgbClr val="FFFFFF"/>
                </a:solidFill>
              </a:rPr>
              <a:t> </a:t>
            </a:r>
            <a:r>
              <a:rPr sz="3200" spc="-25" dirty="0">
                <a:solidFill>
                  <a:srgbClr val="FFFFFF"/>
                </a:solidFill>
              </a:rPr>
              <a:t>Effects</a:t>
            </a:r>
            <a:endParaRPr sz="3200"/>
          </a:p>
        </p:txBody>
      </p:sp>
      <p:sp>
        <p:nvSpPr>
          <p:cNvPr id="3" name="object 3"/>
          <p:cNvSpPr/>
          <p:nvPr/>
        </p:nvSpPr>
        <p:spPr>
          <a:xfrm>
            <a:off x="2298955" y="1025653"/>
            <a:ext cx="7315961" cy="5486399"/>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 name="Oval 3">
            <a:extLst>
              <a:ext uri="{FF2B5EF4-FFF2-40B4-BE49-F238E27FC236}">
                <a16:creationId xmlns:a16="http://schemas.microsoft.com/office/drawing/2014/main" id="{63AA141A-A485-3E9F-9640-5688A4DBC049}"/>
              </a:ext>
            </a:extLst>
          </p:cNvPr>
          <p:cNvSpPr/>
          <p:nvPr/>
        </p:nvSpPr>
        <p:spPr>
          <a:xfrm>
            <a:off x="3305140" y="3033486"/>
            <a:ext cx="6309775" cy="986971"/>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221239" y="6338170"/>
            <a:ext cx="1515649" cy="369332"/>
          </a:xfrm>
          <a:prstGeom prst="rect">
            <a:avLst/>
          </a:prstGeom>
          <a:noFill/>
        </p:spPr>
        <p:txBody>
          <a:bodyPr wrap="square" rtlCol="0">
            <a:spAutoFit/>
          </a:bodyPr>
          <a:lstStyle/>
          <a:p>
            <a:r>
              <a:rPr lang="en-US" dirty="0"/>
              <a:t>ASMFC 2021</a:t>
            </a:r>
          </a:p>
        </p:txBody>
      </p:sp>
    </p:spTree>
    <p:extLst>
      <p:ext uri="{BB962C8B-B14F-4D97-AF65-F5344CB8AC3E}">
        <p14:creationId xmlns:p14="http://schemas.microsoft.com/office/powerpoint/2010/main" val="375957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48398" y="582933"/>
            <a:ext cx="6791926" cy="566181"/>
          </a:xfrm>
          <a:prstGeom prst="rect">
            <a:avLst/>
          </a:prstGeom>
        </p:spPr>
        <p:txBody>
          <a:bodyPr vert="horz" wrap="square" lIns="0" tIns="12065" rIns="0" bIns="0" rtlCol="0" anchor="ctr">
            <a:spAutoFit/>
          </a:bodyPr>
          <a:lstStyle/>
          <a:p>
            <a:pPr marL="12700" algn="ctr">
              <a:lnSpc>
                <a:spcPct val="100000"/>
              </a:lnSpc>
              <a:spcBef>
                <a:spcPts val="95"/>
              </a:spcBef>
            </a:pPr>
            <a:r>
              <a:rPr sz="3600" b="1" spc="-20" dirty="0"/>
              <a:t>Red </a:t>
            </a:r>
            <a:r>
              <a:rPr sz="3600" b="1" spc="-15" dirty="0"/>
              <a:t>Knot </a:t>
            </a:r>
            <a:r>
              <a:rPr sz="3600" b="1" spc="-5" dirty="0"/>
              <a:t>IPM – </a:t>
            </a:r>
            <a:r>
              <a:rPr sz="3600" b="1" spc="-20" dirty="0"/>
              <a:t>Covariate</a:t>
            </a:r>
            <a:r>
              <a:rPr sz="3600" b="1" spc="15" dirty="0"/>
              <a:t> </a:t>
            </a:r>
            <a:r>
              <a:rPr sz="3600" b="1" spc="-25" dirty="0"/>
              <a:t>Effects</a:t>
            </a:r>
            <a:endParaRPr sz="3600" b="1" dirty="0"/>
          </a:p>
        </p:txBody>
      </p:sp>
      <p:sp>
        <p:nvSpPr>
          <p:cNvPr id="6" name="object 6"/>
          <p:cNvSpPr/>
          <p:nvPr/>
        </p:nvSpPr>
        <p:spPr>
          <a:xfrm>
            <a:off x="571500" y="2000251"/>
            <a:ext cx="5372861" cy="3600449"/>
          </a:xfrm>
          <a:prstGeom prst="rect">
            <a:avLst/>
          </a:prstGeom>
          <a:blipFill>
            <a:blip r:embed="rId2" cstate="print">
              <a:extLst>
                <a:ext uri="{28A0092B-C50C-407E-A947-70E740481C1C}">
                  <a14:useLocalDpi xmlns:a14="http://schemas.microsoft.com/office/drawing/2010/main" val="0"/>
                </a:ext>
              </a:extLst>
            </a:blip>
            <a:srcRect/>
            <a:stretch>
              <a:fillRect b="-100000"/>
            </a:stretch>
          </a:blipFill>
        </p:spPr>
        <p:txBody>
          <a:bodyPr wrap="square" lIns="0" tIns="0" rIns="0" bIns="0" rtlCol="0"/>
          <a:lstStyle/>
          <a:p>
            <a:endParaRPr/>
          </a:p>
        </p:txBody>
      </p:sp>
      <p:sp>
        <p:nvSpPr>
          <p:cNvPr id="9" name="object 6"/>
          <p:cNvSpPr/>
          <p:nvPr/>
        </p:nvSpPr>
        <p:spPr>
          <a:xfrm>
            <a:off x="6276815" y="2000250"/>
            <a:ext cx="5372861" cy="3623530"/>
          </a:xfrm>
          <a:prstGeom prst="rect">
            <a:avLst/>
          </a:prstGeom>
          <a:blipFill>
            <a:blip r:embed="rId2" cstate="print">
              <a:extLst>
                <a:ext uri="{28A0092B-C50C-407E-A947-70E740481C1C}">
                  <a14:useLocalDpi xmlns:a14="http://schemas.microsoft.com/office/drawing/2010/main" val="0"/>
                </a:ext>
              </a:extLst>
            </a:blip>
            <a:srcRect/>
            <a:stretch>
              <a:fillRect t="-98726"/>
            </a:stretch>
          </a:blipFill>
        </p:spPr>
        <p:txBody>
          <a:bodyPr wrap="square" lIns="0" tIns="0" rIns="0" bIns="0" rtlCol="0"/>
          <a:lstStyle/>
          <a:p>
            <a:endParaRPr/>
          </a:p>
        </p:txBody>
      </p:sp>
    </p:spTree>
    <p:extLst>
      <p:ext uri="{BB962C8B-B14F-4D97-AF65-F5344CB8AC3E}">
        <p14:creationId xmlns:p14="http://schemas.microsoft.com/office/powerpoint/2010/main" val="3783235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571750" y="260516"/>
            <a:ext cx="7048500" cy="1120178"/>
          </a:xfrm>
          <a:prstGeom prst="rect">
            <a:avLst/>
          </a:prstGeom>
        </p:spPr>
        <p:txBody>
          <a:bodyPr vert="horz" wrap="square" lIns="0" tIns="12065" rIns="0" bIns="0" rtlCol="0" anchor="ctr">
            <a:spAutoFit/>
          </a:bodyPr>
          <a:lstStyle/>
          <a:p>
            <a:pPr marL="12700" algn="ctr">
              <a:lnSpc>
                <a:spcPct val="100000"/>
              </a:lnSpc>
              <a:spcBef>
                <a:spcPts val="95"/>
              </a:spcBef>
            </a:pPr>
            <a:r>
              <a:rPr sz="3600" b="1" spc="-10" dirty="0"/>
              <a:t>Population </a:t>
            </a:r>
            <a:r>
              <a:rPr lang="en-US" sz="3600" b="1" spc="-10" dirty="0"/>
              <a:t>Viability Analysis (PVA) </a:t>
            </a:r>
            <a:r>
              <a:rPr sz="3600" b="1" spc="-10" dirty="0"/>
              <a:t>Models</a:t>
            </a:r>
            <a:endParaRPr sz="3600" b="1" dirty="0"/>
          </a:p>
        </p:txBody>
      </p:sp>
      <p:sp>
        <p:nvSpPr>
          <p:cNvPr id="9" name="object 9"/>
          <p:cNvSpPr txBox="1"/>
          <p:nvPr/>
        </p:nvSpPr>
        <p:spPr>
          <a:xfrm>
            <a:off x="1047750" y="1470992"/>
            <a:ext cx="10096500" cy="4444807"/>
          </a:xfrm>
          <a:prstGeom prst="rect">
            <a:avLst/>
          </a:prstGeom>
        </p:spPr>
        <p:txBody>
          <a:bodyPr vert="horz" wrap="square" lIns="0" tIns="12700" rIns="0" bIns="0" rtlCol="0">
            <a:spAutoFit/>
          </a:bodyPr>
          <a:lstStyle/>
          <a:p>
            <a:pPr marL="12700">
              <a:spcBef>
                <a:spcPts val="100"/>
              </a:spcBef>
              <a:tabLst>
                <a:tab pos="469265" algn="l"/>
                <a:tab pos="469900" algn="l"/>
              </a:tabLst>
            </a:pPr>
            <a:r>
              <a:rPr sz="2800" b="1" spc="-10" dirty="0">
                <a:latin typeface="Calibri"/>
                <a:cs typeface="Calibri"/>
              </a:rPr>
              <a:t>Horseshoe</a:t>
            </a:r>
            <a:r>
              <a:rPr sz="2800" b="1" spc="-5" dirty="0">
                <a:latin typeface="Calibri"/>
                <a:cs typeface="Calibri"/>
              </a:rPr>
              <a:t> </a:t>
            </a:r>
            <a:r>
              <a:rPr sz="2800" b="1" spc="-15" dirty="0">
                <a:latin typeface="Calibri"/>
                <a:cs typeface="Calibri"/>
              </a:rPr>
              <a:t>Crabs</a:t>
            </a:r>
            <a:endParaRPr sz="2800" b="1" dirty="0">
              <a:latin typeface="Calibri"/>
              <a:cs typeface="Calibri"/>
            </a:endParaRPr>
          </a:p>
          <a:p>
            <a:pPr marL="927100" lvl="1" indent="-457834">
              <a:buFont typeface="Arial"/>
              <a:buChar char="•"/>
              <a:tabLst>
                <a:tab pos="926465" algn="l"/>
                <a:tab pos="927100" algn="l"/>
              </a:tabLst>
            </a:pPr>
            <a:r>
              <a:rPr lang="en-US" sz="2800" spc="-10" dirty="0">
                <a:latin typeface="Calibri"/>
                <a:cs typeface="Calibri"/>
              </a:rPr>
              <a:t>Annual r</a:t>
            </a:r>
            <a:r>
              <a:rPr sz="2800" spc="-10" dirty="0">
                <a:latin typeface="Calibri"/>
                <a:cs typeface="Calibri"/>
              </a:rPr>
              <a:t>ecruitment </a:t>
            </a:r>
            <a:r>
              <a:rPr lang="en-US" sz="2800" spc="-10" dirty="0">
                <a:latin typeface="Calibri"/>
                <a:cs typeface="Calibri"/>
              </a:rPr>
              <a:t>process derived from CMSA results</a:t>
            </a:r>
          </a:p>
          <a:p>
            <a:pPr marL="1384300" lvl="2" indent="-457834">
              <a:buFont typeface="Arial"/>
              <a:buChar char="•"/>
              <a:tabLst>
                <a:tab pos="926465" algn="l"/>
                <a:tab pos="927100" algn="l"/>
              </a:tabLst>
            </a:pPr>
            <a:r>
              <a:rPr lang="en-US" sz="2400" spc="-10" dirty="0">
                <a:latin typeface="Calibri"/>
                <a:cs typeface="Calibri"/>
              </a:rPr>
              <a:t>Fit a distribution to the CMSA results (bivariate lognormal)</a:t>
            </a:r>
          </a:p>
          <a:p>
            <a:pPr marL="927100" marR="32384" lvl="1" indent="-457200">
              <a:buFont typeface="Arial"/>
              <a:buChar char="•"/>
              <a:tabLst>
                <a:tab pos="926465" algn="l"/>
                <a:tab pos="927100" algn="l"/>
              </a:tabLst>
            </a:pPr>
            <a:r>
              <a:rPr lang="en-US" sz="2800" spc="-10" dirty="0">
                <a:latin typeface="Calibri"/>
                <a:cs typeface="Calibri"/>
              </a:rPr>
              <a:t>D</a:t>
            </a:r>
            <a:r>
              <a:rPr sz="2800" spc="-10" dirty="0">
                <a:latin typeface="Calibri"/>
                <a:cs typeface="Calibri"/>
              </a:rPr>
              <a:t>ecrease</a:t>
            </a:r>
            <a:r>
              <a:rPr lang="en-US" sz="2800" spc="-10" dirty="0">
                <a:latin typeface="Calibri"/>
                <a:cs typeface="Calibri"/>
              </a:rPr>
              <a:t>d recruitment</a:t>
            </a:r>
            <a:r>
              <a:rPr sz="2800" spc="-10" dirty="0">
                <a:latin typeface="Calibri"/>
                <a:cs typeface="Calibri"/>
              </a:rPr>
              <a:t> </a:t>
            </a:r>
            <a:r>
              <a:rPr sz="2800" spc="-5" dirty="0">
                <a:latin typeface="Calibri"/>
                <a:cs typeface="Calibri"/>
              </a:rPr>
              <a:t>when </a:t>
            </a:r>
            <a:r>
              <a:rPr sz="2800" spc="-20" dirty="0">
                <a:latin typeface="Calibri"/>
                <a:cs typeface="Calibri"/>
              </a:rPr>
              <a:t>total </a:t>
            </a:r>
            <a:r>
              <a:rPr sz="2800" spc="-15" dirty="0">
                <a:latin typeface="Calibri"/>
                <a:cs typeface="Calibri"/>
              </a:rPr>
              <a:t>females </a:t>
            </a:r>
            <a:r>
              <a:rPr sz="2800" dirty="0">
                <a:latin typeface="Calibri"/>
                <a:cs typeface="Calibri"/>
              </a:rPr>
              <a:t>&lt;3.75  million</a:t>
            </a:r>
            <a:r>
              <a:rPr lang="en-US" sz="2800" dirty="0">
                <a:latin typeface="Calibri"/>
                <a:cs typeface="Calibri"/>
              </a:rPr>
              <a:t> or sex ratio becomes female biased</a:t>
            </a:r>
            <a:endParaRPr sz="2800" dirty="0">
              <a:latin typeface="Calibri"/>
              <a:cs typeface="Calibri"/>
            </a:endParaRPr>
          </a:p>
          <a:p>
            <a:pPr lvl="1">
              <a:spcBef>
                <a:spcPts val="5"/>
              </a:spcBef>
              <a:buFont typeface="Arial"/>
              <a:buChar char="•"/>
            </a:pPr>
            <a:endParaRPr sz="2000" dirty="0">
              <a:latin typeface="Calibri"/>
              <a:cs typeface="Calibri"/>
            </a:endParaRPr>
          </a:p>
          <a:p>
            <a:pPr marL="12700">
              <a:tabLst>
                <a:tab pos="469265" algn="l"/>
                <a:tab pos="469900" algn="l"/>
              </a:tabLst>
            </a:pPr>
            <a:r>
              <a:rPr sz="2800" b="1" spc="-20" dirty="0">
                <a:latin typeface="Calibri"/>
                <a:cs typeface="Calibri"/>
              </a:rPr>
              <a:t>Red</a:t>
            </a:r>
            <a:r>
              <a:rPr sz="2800" b="1" spc="-5" dirty="0">
                <a:latin typeface="Calibri"/>
                <a:cs typeface="Calibri"/>
              </a:rPr>
              <a:t> </a:t>
            </a:r>
            <a:r>
              <a:rPr sz="2800" b="1" spc="-15" dirty="0">
                <a:latin typeface="Calibri"/>
                <a:cs typeface="Calibri"/>
              </a:rPr>
              <a:t>Knots</a:t>
            </a:r>
            <a:endParaRPr sz="2800" b="1" dirty="0">
              <a:latin typeface="Calibri"/>
              <a:cs typeface="Calibri"/>
            </a:endParaRPr>
          </a:p>
          <a:p>
            <a:pPr marL="927100" lvl="1" indent="-457834">
              <a:buFont typeface="Arial"/>
              <a:buChar char="•"/>
              <a:tabLst>
                <a:tab pos="926465" algn="l"/>
                <a:tab pos="927100" algn="l"/>
              </a:tabLst>
            </a:pPr>
            <a:r>
              <a:rPr lang="en-US" sz="2800" spc="-5" dirty="0">
                <a:latin typeface="Calibri"/>
                <a:cs typeface="Calibri"/>
              </a:rPr>
              <a:t>Simulation model b</a:t>
            </a:r>
            <a:r>
              <a:rPr sz="2800" spc="-5" dirty="0">
                <a:latin typeface="Calibri"/>
                <a:cs typeface="Calibri"/>
              </a:rPr>
              <a:t>ased </a:t>
            </a:r>
            <a:r>
              <a:rPr lang="en-US" sz="2800" spc="-5" dirty="0">
                <a:latin typeface="Calibri"/>
                <a:cs typeface="Calibri"/>
              </a:rPr>
              <a:t>directly </a:t>
            </a:r>
            <a:r>
              <a:rPr sz="2800" spc="-5" dirty="0">
                <a:latin typeface="Calibri"/>
                <a:cs typeface="Calibri"/>
              </a:rPr>
              <a:t>on the IPM</a:t>
            </a:r>
            <a:endParaRPr sz="2800" dirty="0">
              <a:latin typeface="Calibri"/>
              <a:cs typeface="Calibri"/>
            </a:endParaRPr>
          </a:p>
          <a:p>
            <a:pPr lvl="1">
              <a:lnSpc>
                <a:spcPct val="100000"/>
              </a:lnSpc>
              <a:buFont typeface="Arial"/>
              <a:buChar char="•"/>
            </a:pPr>
            <a:endParaRPr sz="2000" dirty="0">
              <a:latin typeface="Calibri"/>
              <a:cs typeface="Calibri"/>
            </a:endParaRPr>
          </a:p>
          <a:p>
            <a:pPr marL="12065" marR="5080">
              <a:tabLst>
                <a:tab pos="469265" algn="l"/>
                <a:tab pos="469900" algn="l"/>
              </a:tabLst>
            </a:pPr>
            <a:r>
              <a:rPr sz="2800" spc="-5" dirty="0">
                <a:latin typeface="Calibri"/>
                <a:cs typeface="Calibri"/>
              </a:rPr>
              <a:t>Models </a:t>
            </a:r>
            <a:r>
              <a:rPr sz="2800" spc="-20" dirty="0">
                <a:latin typeface="Calibri"/>
                <a:cs typeface="Calibri"/>
              </a:rPr>
              <a:t>were </a:t>
            </a:r>
            <a:r>
              <a:rPr sz="2800" spc="-5" dirty="0">
                <a:latin typeface="Calibri"/>
                <a:cs typeface="Calibri"/>
              </a:rPr>
              <a:t>then </a:t>
            </a:r>
            <a:r>
              <a:rPr sz="2800" spc="-20" dirty="0">
                <a:latin typeface="Calibri"/>
                <a:cs typeface="Calibri"/>
              </a:rPr>
              <a:t>linked </a:t>
            </a:r>
            <a:r>
              <a:rPr sz="2800" spc="-5" dirty="0">
                <a:latin typeface="Calibri"/>
                <a:cs typeface="Calibri"/>
              </a:rPr>
              <a:t>and </a:t>
            </a:r>
            <a:r>
              <a:rPr sz="2800" spc="-10" dirty="0">
                <a:latin typeface="Calibri"/>
                <a:cs typeface="Calibri"/>
              </a:rPr>
              <a:t>simulated </a:t>
            </a:r>
            <a:r>
              <a:rPr sz="2800" spc="-15" dirty="0">
                <a:latin typeface="Calibri"/>
                <a:cs typeface="Calibri"/>
              </a:rPr>
              <a:t>together </a:t>
            </a:r>
            <a:r>
              <a:rPr sz="2800" spc="-25" dirty="0">
                <a:latin typeface="Calibri"/>
                <a:cs typeface="Calibri"/>
              </a:rPr>
              <a:t>for </a:t>
            </a:r>
            <a:r>
              <a:rPr sz="2800" spc="-5" dirty="0">
                <a:latin typeface="Calibri"/>
                <a:cs typeface="Calibri"/>
              </a:rPr>
              <a:t>the </a:t>
            </a:r>
            <a:r>
              <a:rPr sz="2800" spc="-10" dirty="0">
                <a:latin typeface="Calibri"/>
                <a:cs typeface="Calibri"/>
              </a:rPr>
              <a:t>optimization </a:t>
            </a:r>
            <a:r>
              <a:rPr sz="2800" spc="-5" dirty="0">
                <a:latin typeface="Calibri"/>
                <a:cs typeface="Calibri"/>
              </a:rPr>
              <a:t>of </a:t>
            </a:r>
            <a:r>
              <a:rPr sz="2800" spc="-10" dirty="0">
                <a:latin typeface="Calibri"/>
                <a:cs typeface="Calibri"/>
              </a:rPr>
              <a:t>harvest </a:t>
            </a:r>
            <a:r>
              <a:rPr sz="2800" spc="-5" dirty="0">
                <a:latin typeface="Calibri"/>
                <a:cs typeface="Calibri"/>
              </a:rPr>
              <a:t>policy functions in </a:t>
            </a:r>
            <a:r>
              <a:rPr sz="2800" spc="-20" dirty="0">
                <a:latin typeface="Calibri"/>
                <a:cs typeface="Calibri"/>
              </a:rPr>
              <a:t>Approximate </a:t>
            </a:r>
            <a:r>
              <a:rPr sz="2800" spc="-5" dirty="0">
                <a:latin typeface="Calibri"/>
                <a:cs typeface="Calibri"/>
              </a:rPr>
              <a:t>Dynamic </a:t>
            </a:r>
            <a:r>
              <a:rPr sz="2800" spc="-15" dirty="0">
                <a:latin typeface="Calibri"/>
                <a:cs typeface="Calibri"/>
              </a:rPr>
              <a:t>Programing</a:t>
            </a:r>
            <a:r>
              <a:rPr sz="2800" spc="10" dirty="0">
                <a:latin typeface="Calibri"/>
                <a:cs typeface="Calibri"/>
              </a:rPr>
              <a:t> </a:t>
            </a:r>
            <a:r>
              <a:rPr sz="2800" spc="-5" dirty="0">
                <a:latin typeface="Calibri"/>
                <a:cs typeface="Calibri"/>
              </a:rPr>
              <a:t>(ADP)</a:t>
            </a:r>
            <a:endParaRPr sz="2800" dirty="0">
              <a:latin typeface="Calibri"/>
              <a:cs typeface="Calibri"/>
            </a:endParaRPr>
          </a:p>
        </p:txBody>
      </p:sp>
    </p:spTree>
    <p:extLst>
      <p:ext uri="{BB962C8B-B14F-4D97-AF65-F5344CB8AC3E}">
        <p14:creationId xmlns:p14="http://schemas.microsoft.com/office/powerpoint/2010/main" val="2059566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9BB7-8153-FBF2-6783-3510A63233A6}"/>
              </a:ext>
            </a:extLst>
          </p:cNvPr>
          <p:cNvSpPr>
            <a:spLocks noGrp="1"/>
          </p:cNvSpPr>
          <p:nvPr>
            <p:ph type="title"/>
          </p:nvPr>
        </p:nvSpPr>
        <p:spPr/>
        <p:txBody>
          <a:bodyPr/>
          <a:lstStyle/>
          <a:p>
            <a:r>
              <a:rPr lang="en-US" dirty="0"/>
              <a:t>Let’s return to those REKN/HSC relationships…</a:t>
            </a:r>
          </a:p>
        </p:txBody>
      </p:sp>
      <p:sp>
        <p:nvSpPr>
          <p:cNvPr id="6" name="object 6">
            <a:extLst>
              <a:ext uri="{FF2B5EF4-FFF2-40B4-BE49-F238E27FC236}">
                <a16:creationId xmlns:a16="http://schemas.microsoft.com/office/drawing/2014/main" id="{515B7593-A89D-4B41-8287-966CA1868FC4}"/>
              </a:ext>
            </a:extLst>
          </p:cNvPr>
          <p:cNvSpPr/>
          <p:nvPr/>
        </p:nvSpPr>
        <p:spPr>
          <a:xfrm>
            <a:off x="571500" y="2327803"/>
            <a:ext cx="5372861" cy="3600449"/>
          </a:xfrm>
          <a:prstGeom prst="rect">
            <a:avLst/>
          </a:prstGeom>
          <a:blipFill>
            <a:blip r:embed="rId2" cstate="print">
              <a:extLst>
                <a:ext uri="{28A0092B-C50C-407E-A947-70E740481C1C}">
                  <a14:useLocalDpi xmlns:a14="http://schemas.microsoft.com/office/drawing/2010/main" val="0"/>
                </a:ext>
              </a:extLst>
            </a:blip>
            <a:srcRect/>
            <a:stretch>
              <a:fillRect b="-100000"/>
            </a:stretch>
          </a:blipFill>
        </p:spPr>
        <p:txBody>
          <a:bodyPr wrap="square" lIns="0" tIns="0" rIns="0" bIns="0" rtlCol="0"/>
          <a:lstStyle/>
          <a:p>
            <a:endParaRPr/>
          </a:p>
        </p:txBody>
      </p:sp>
      <p:sp>
        <p:nvSpPr>
          <p:cNvPr id="7" name="object 6">
            <a:extLst>
              <a:ext uri="{FF2B5EF4-FFF2-40B4-BE49-F238E27FC236}">
                <a16:creationId xmlns:a16="http://schemas.microsoft.com/office/drawing/2014/main" id="{017C0221-0CA7-48E6-D6CB-3A236C6EB85F}"/>
              </a:ext>
            </a:extLst>
          </p:cNvPr>
          <p:cNvSpPr/>
          <p:nvPr/>
        </p:nvSpPr>
        <p:spPr>
          <a:xfrm>
            <a:off x="6276815" y="2327802"/>
            <a:ext cx="5372861" cy="3623530"/>
          </a:xfrm>
          <a:prstGeom prst="rect">
            <a:avLst/>
          </a:prstGeom>
          <a:blipFill>
            <a:blip r:embed="rId2" cstate="print">
              <a:extLst>
                <a:ext uri="{28A0092B-C50C-407E-A947-70E740481C1C}">
                  <a14:useLocalDpi xmlns:a14="http://schemas.microsoft.com/office/drawing/2010/main" val="0"/>
                </a:ext>
              </a:extLst>
            </a:blip>
            <a:srcRect/>
            <a:stretch>
              <a:fillRect t="-98726"/>
            </a:stretch>
          </a:blipFill>
        </p:spPr>
        <p:txBody>
          <a:bodyPr wrap="square" lIns="0" tIns="0" rIns="0" bIns="0" rtlCol="0"/>
          <a:lstStyle/>
          <a:p>
            <a:endParaRPr/>
          </a:p>
        </p:txBody>
      </p:sp>
    </p:spTree>
    <p:extLst>
      <p:ext uri="{BB962C8B-B14F-4D97-AF65-F5344CB8AC3E}">
        <p14:creationId xmlns:p14="http://schemas.microsoft.com/office/powerpoint/2010/main" val="2688588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A1641294-08CF-EE4B-00AB-C66801F6DE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898" y="0"/>
            <a:ext cx="10288381" cy="6858000"/>
          </a:xfrm>
          <a:prstGeom prst="rect">
            <a:avLst/>
          </a:prstGeom>
        </p:spPr>
      </p:pic>
    </p:spTree>
    <p:extLst>
      <p:ext uri="{BB962C8B-B14F-4D97-AF65-F5344CB8AC3E}">
        <p14:creationId xmlns:p14="http://schemas.microsoft.com/office/powerpoint/2010/main" val="2971590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Fundamentals of population ecology: exponential growth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𝐵𝑖𝑟𝑡h𝑠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𝐷𝑒𝑎𝑡h𝑠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𝐼𝑚𝑚𝑖𝑔𝑟𝑎𝑛𝑡𝑠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𝐸𝑚𝑖𝑔𝑟𝑎𝑛𝑡𝑠</m:t>
                      </m:r>
                    </m:oMath>
                  </m:oMathPara>
                </a14:m>
                <a:endParaRPr lang="en-US" b="0" dirty="0">
                  <a:ea typeface="Cambria Math" panose="02040503050406030204" pitchFamily="18" charset="0"/>
                </a:endParaRP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grpSp>
        <p:nvGrpSpPr>
          <p:cNvPr id="17" name="Group 16"/>
          <p:cNvGrpSpPr/>
          <p:nvPr/>
        </p:nvGrpSpPr>
        <p:grpSpPr>
          <a:xfrm>
            <a:off x="5620873" y="2698377"/>
            <a:ext cx="4706471" cy="2818580"/>
            <a:chOff x="5620872" y="2698376"/>
            <a:chExt cx="4706470" cy="2818580"/>
          </a:xfrm>
        </p:grpSpPr>
        <p:sp>
          <p:nvSpPr>
            <p:cNvPr id="7" name="Rectangle 6"/>
            <p:cNvSpPr/>
            <p:nvPr/>
          </p:nvSpPr>
          <p:spPr>
            <a:xfrm>
              <a:off x="5620872" y="2698376"/>
              <a:ext cx="4706470" cy="537883"/>
            </a:xfrm>
            <a:prstGeom prst="rect">
              <a:avLst/>
            </a:prstGeom>
            <a:solidFill>
              <a:schemeClr val="accent1">
                <a:lumMod val="20000"/>
                <a:lumOff val="80000"/>
                <a:alpha val="41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8081319" y="3236258"/>
              <a:ext cx="873211" cy="1080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81320" y="4316627"/>
              <a:ext cx="2042984" cy="1200329"/>
            </a:xfrm>
            <a:prstGeom prst="rect">
              <a:avLst/>
            </a:prstGeom>
            <a:noFill/>
            <a:ln>
              <a:solidFill>
                <a:schemeClr val="tx1"/>
              </a:solidFill>
            </a:ln>
          </p:spPr>
          <p:txBody>
            <a:bodyPr wrap="square" rtlCol="0">
              <a:spAutoFit/>
            </a:bodyPr>
            <a:lstStyle/>
            <a:p>
              <a:r>
                <a:rPr lang="en-US" dirty="0"/>
                <a:t>Often ignored at first – assume a self-contained population</a:t>
              </a:r>
            </a:p>
          </p:txBody>
        </p:sp>
      </p:grpSp>
      <p:grpSp>
        <p:nvGrpSpPr>
          <p:cNvPr id="16" name="Group 15"/>
          <p:cNvGrpSpPr/>
          <p:nvPr/>
        </p:nvGrpSpPr>
        <p:grpSpPr>
          <a:xfrm>
            <a:off x="2751437" y="2698375"/>
            <a:ext cx="2824611" cy="2548420"/>
            <a:chOff x="2751438" y="2698375"/>
            <a:chExt cx="2824610" cy="2548420"/>
          </a:xfrm>
        </p:grpSpPr>
        <p:sp>
          <p:nvSpPr>
            <p:cNvPr id="8" name="Rectangle 7"/>
            <p:cNvSpPr/>
            <p:nvPr/>
          </p:nvSpPr>
          <p:spPr>
            <a:xfrm>
              <a:off x="2850779" y="2698375"/>
              <a:ext cx="2725269" cy="53788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8" idx="2"/>
            </p:cNvCxnSpPr>
            <p:nvPr/>
          </p:nvCxnSpPr>
          <p:spPr>
            <a:xfrm flipV="1">
              <a:off x="3772930" y="3236258"/>
              <a:ext cx="440484" cy="10803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51438" y="4323465"/>
              <a:ext cx="2824610" cy="923330"/>
            </a:xfrm>
            <a:prstGeom prst="rect">
              <a:avLst/>
            </a:prstGeom>
            <a:noFill/>
            <a:ln>
              <a:solidFill>
                <a:schemeClr val="tx1"/>
              </a:solidFill>
            </a:ln>
          </p:spPr>
          <p:txBody>
            <a:bodyPr wrap="square" rtlCol="0">
              <a:spAutoFit/>
            </a:bodyPr>
            <a:lstStyle/>
            <a:p>
              <a:r>
                <a:rPr lang="en-US" i="1" dirty="0"/>
                <a:t>Per capita</a:t>
              </a:r>
              <a:r>
                <a:rPr lang="en-US" dirty="0"/>
                <a:t> births minus </a:t>
              </a:r>
              <a:r>
                <a:rPr lang="en-US" i="1" dirty="0"/>
                <a:t>per capita</a:t>
              </a:r>
              <a:r>
                <a:rPr lang="en-US" dirty="0"/>
                <a:t> deaths = </a:t>
              </a:r>
              <a:r>
                <a:rPr lang="en-US" i="1" dirty="0"/>
                <a:t>r</a:t>
              </a:r>
              <a:r>
                <a:rPr lang="en-US" dirty="0"/>
                <a:t>, or the </a:t>
              </a:r>
              <a:r>
                <a:rPr lang="en-US" u="sng" dirty="0"/>
                <a:t>intrinsic rate of increase</a:t>
              </a:r>
              <a:endParaRPr lang="en-US" i="1" u="sng" dirty="0"/>
            </a:p>
          </p:txBody>
        </p:sp>
      </p:grpSp>
    </p:spTree>
    <p:extLst>
      <p:ext uri="{BB962C8B-B14F-4D97-AF65-F5344CB8AC3E}">
        <p14:creationId xmlns:p14="http://schemas.microsoft.com/office/powerpoint/2010/main" val="400813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a:off x="4142151" y="3532150"/>
                <a:ext cx="3652019"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𝑁</m:t>
                          </m:r>
                        </m:e>
                        <m:sub>
                          <m:r>
                            <a:rPr lang="en-US" sz="3600" b="0" i="1" smtClean="0">
                              <a:latin typeface="Cambria Math" panose="02040503050406030204" pitchFamily="18" charset="0"/>
                            </a:rPr>
                            <m:t>𝑡</m:t>
                          </m:r>
                          <m:r>
                            <a:rPr lang="en-US" sz="3600" b="0" i="1" smtClean="0">
                              <a:latin typeface="Cambria Math" panose="02040503050406030204" pitchFamily="18" charset="0"/>
                            </a:rPr>
                            <m:t> </m:t>
                          </m:r>
                        </m:sub>
                      </m:sSub>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𝑁</m:t>
                          </m:r>
                        </m:e>
                        <m:sub>
                          <m:r>
                            <a:rPr lang="en-US" sz="3600" b="0" i="1" smtClean="0">
                              <a:latin typeface="Cambria Math" panose="02040503050406030204" pitchFamily="18" charset="0"/>
                            </a:rPr>
                            <m:t>0</m:t>
                          </m:r>
                        </m:sub>
                      </m:sSub>
                      <m:r>
                        <a:rPr lang="en-US" sz="3600" b="0" i="1" smtClean="0">
                          <a:latin typeface="Cambria Math" panose="02040503050406030204" pitchFamily="18" charset="0"/>
                          <a:ea typeface="Cambria Math" panose="02040503050406030204" pitchFamily="18" charset="0"/>
                        </a:rPr>
                        <m:t>∙</m:t>
                      </m:r>
                      <m:sSup>
                        <m:sSupPr>
                          <m:ctrlPr>
                            <a:rPr lang="en-US" sz="3600" b="0" i="1" smtClean="0">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𝜆</m:t>
                          </m:r>
                        </m:e>
                        <m:sup>
                          <m:r>
                            <a:rPr lang="en-US" sz="3600" b="0" i="1" smtClean="0">
                              <a:latin typeface="Cambria Math" panose="02040503050406030204" pitchFamily="18" charset="0"/>
                              <a:ea typeface="Cambria Math" panose="02040503050406030204" pitchFamily="18" charset="0"/>
                            </a:rPr>
                            <m:t>𝑡</m:t>
                          </m:r>
                        </m:sup>
                      </m:sSup>
                    </m:oMath>
                  </m:oMathPara>
                </a14:m>
                <a:endParaRPr lang="en-US"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42151" y="3532150"/>
                <a:ext cx="3652019" cy="5539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339771" y="2324968"/>
                <a:ext cx="3454399"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i="1">
                              <a:latin typeface="Cambria Math" panose="02040503050406030204" pitchFamily="18" charset="0"/>
                            </a:rPr>
                            <m:t>𝑁</m:t>
                          </m:r>
                        </m:e>
                        <m:sub>
                          <m:r>
                            <a:rPr lang="en-US" sz="3600" i="1">
                              <a:latin typeface="Cambria Math" panose="02040503050406030204" pitchFamily="18" charset="0"/>
                            </a:rPr>
                            <m:t>𝑡</m:t>
                          </m:r>
                          <m:r>
                            <a:rPr lang="en-US" sz="3600" i="1">
                              <a:latin typeface="Cambria Math" panose="02040503050406030204" pitchFamily="18" charset="0"/>
                            </a:rPr>
                            <m:t> </m:t>
                          </m:r>
                        </m:sub>
                      </m:sSub>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𝑁</m:t>
                          </m:r>
                        </m:e>
                        <m:sub>
                          <m:r>
                            <a:rPr lang="en-US" sz="3600" b="0" i="1" smtClean="0">
                              <a:latin typeface="Cambria Math" panose="02040503050406030204" pitchFamily="18" charset="0"/>
                            </a:rPr>
                            <m:t>𝑡</m:t>
                          </m:r>
                          <m:r>
                            <a:rPr lang="en-US" sz="3600" b="0" i="1" smtClean="0">
                              <a:latin typeface="Cambria Math" panose="02040503050406030204" pitchFamily="18" charset="0"/>
                            </a:rPr>
                            <m:t>−1</m:t>
                          </m:r>
                        </m:sub>
                      </m:sSub>
                      <m:r>
                        <a:rPr lang="en-US" sz="360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𝜆</m:t>
                      </m:r>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339771" y="2324968"/>
                <a:ext cx="3454399" cy="553998"/>
              </a:xfrm>
              <a:prstGeom prst="rect">
                <a:avLst/>
              </a:prstGeom>
              <a:blipFill>
                <a:blip r:embed="rId4"/>
                <a:stretch>
                  <a:fillRect/>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A74E146E-426D-0997-083C-BF99450CAB8C}"/>
              </a:ext>
            </a:extLst>
          </p:cNvPr>
          <p:cNvSpPr>
            <a:spLocks noGrp="1"/>
          </p:cNvSpPr>
          <p:nvPr>
            <p:ph type="title"/>
          </p:nvPr>
        </p:nvSpPr>
        <p:spPr>
          <a:xfrm>
            <a:off x="838200" y="365127"/>
            <a:ext cx="10515600" cy="1325563"/>
          </a:xfrm>
        </p:spPr>
        <p:txBody>
          <a:bodyPr/>
          <a:lstStyle/>
          <a:p>
            <a:r>
              <a:rPr lang="en-US" dirty="0"/>
              <a:t>Fundamentals of population ecology: exponential growth</a:t>
            </a:r>
          </a:p>
        </p:txBody>
      </p:sp>
      <p:sp>
        <p:nvSpPr>
          <p:cNvPr id="14" name="TextBox 13">
            <a:extLst>
              <a:ext uri="{FF2B5EF4-FFF2-40B4-BE49-F238E27FC236}">
                <a16:creationId xmlns:a16="http://schemas.microsoft.com/office/drawing/2014/main" id="{7E67672A-3FC9-3F98-9088-9129FDEFA24D}"/>
              </a:ext>
            </a:extLst>
          </p:cNvPr>
          <p:cNvSpPr txBox="1"/>
          <p:nvPr/>
        </p:nvSpPr>
        <p:spPr>
          <a:xfrm>
            <a:off x="1701882" y="5234248"/>
            <a:ext cx="9107606" cy="584775"/>
          </a:xfrm>
          <a:prstGeom prst="rect">
            <a:avLst/>
          </a:prstGeom>
          <a:noFill/>
        </p:spPr>
        <p:txBody>
          <a:bodyPr wrap="square" rtlCol="0">
            <a:spAutoFit/>
          </a:bodyPr>
          <a:lstStyle/>
          <a:p>
            <a:r>
              <a:rPr lang="en-US" sz="3200" dirty="0"/>
              <a:t>Growing or stable population: Lambda ≥ 1 (r ≥ 0) </a:t>
            </a:r>
          </a:p>
        </p:txBody>
      </p:sp>
    </p:spTree>
    <p:extLst>
      <p:ext uri="{BB962C8B-B14F-4D97-AF65-F5344CB8AC3E}">
        <p14:creationId xmlns:p14="http://schemas.microsoft.com/office/powerpoint/2010/main" val="2297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463801"/>
            <a:ext cx="4237732" cy="555877"/>
          </a:xfrm>
        </p:spPr>
        <p:txBody>
          <a:bodyPr>
            <a:normAutofit fontScale="90000"/>
          </a:bodyPr>
          <a:lstStyle/>
          <a:p>
            <a:endParaRPr lang="en-US"/>
          </a:p>
        </p:txBody>
      </p:sp>
      <p:sp>
        <p:nvSpPr>
          <p:cNvPr id="3" name="Content Placeholder 2"/>
          <p:cNvSpPr>
            <a:spLocks noGrp="1"/>
          </p:cNvSpPr>
          <p:nvPr>
            <p:ph idx="1"/>
          </p:nvPr>
        </p:nvSpPr>
        <p:spPr>
          <a:xfrm>
            <a:off x="1638300" y="2753609"/>
            <a:ext cx="4237732" cy="1824741"/>
          </a:xfrm>
        </p:spPr>
        <p:txBody>
          <a:bodyPr/>
          <a:lstStyle/>
          <a:p>
            <a:endParaRPr lang="en-US"/>
          </a:p>
        </p:txBody>
      </p:sp>
      <p:pic>
        <p:nvPicPr>
          <p:cNvPr id="1026" name="Picture 2" descr="An open hand displays nonviable horseshoe crab eggs mixed in with sand and other debr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675" y="39687"/>
            <a:ext cx="10225472" cy="681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37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Structure and Stage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6916"/>
                <a:ext cx="10515600" cy="4740049"/>
              </a:xfrm>
            </p:spPr>
            <p:txBody>
              <a:bodyPr/>
              <a:lstStyle/>
              <a:p>
                <a:r>
                  <a:rPr lang="en-US" dirty="0"/>
                  <a:t>Vital rates can vary substantially among individuals, and often much of this variation can be explained by age or age class!</a:t>
                </a:r>
              </a:p>
              <a:p>
                <a14:m>
                  <m:oMath xmlns:m="http://schemas.openxmlformats.org/officeDocument/2006/math">
                    <m:r>
                      <a:rPr lang="en-US" b="0" i="1" smtClean="0">
                        <a:latin typeface="Cambria Math"/>
                      </a:rPr>
                      <m:t>𝑇𝑟𝑎𝑛𝑠𝑖𝑡𝑖𝑜𝑛</m:t>
                    </m:r>
                    <m:r>
                      <a:rPr lang="en-US" b="0" i="1" smtClean="0">
                        <a:latin typeface="Cambria Math"/>
                      </a:rPr>
                      <m:t> </m:t>
                    </m:r>
                    <m:r>
                      <a:rPr lang="en-US" b="0" i="1" smtClean="0">
                        <a:latin typeface="Cambria Math"/>
                      </a:rPr>
                      <m:t>𝑚𝑎𝑡𝑟𝑖𝑥</m:t>
                    </m:r>
                  </m:oMath>
                </a14:m>
                <a:r>
                  <a:rPr lang="en-US" dirty="0"/>
                  <a:t> 			       </a:t>
                </a:r>
                <a:r>
                  <a:rPr lang="en-US" i="1" dirty="0"/>
                  <a:t>f</a:t>
                </a:r>
                <a:r>
                  <a:rPr lang="en-US" dirty="0"/>
                  <a:t> = fecundity, </a:t>
                </a:r>
                <a:r>
                  <a:rPr lang="en-US" i="1" dirty="0"/>
                  <a:t>s</a:t>
                </a:r>
                <a:r>
                  <a:rPr lang="en-US" dirty="0"/>
                  <a:t> = survival</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6916"/>
                <a:ext cx="10515600" cy="4740049"/>
              </a:xfrm>
              <a:blipFill>
                <a:blip r:embed="rId2"/>
                <a:stretch>
                  <a:fillRect l="-1043" t="-218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481" y="2325774"/>
            <a:ext cx="2362200" cy="1514475"/>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36606" y="4250724"/>
            <a:ext cx="3698791" cy="2158314"/>
          </a:xfrm>
          <a:prstGeom prst="rect">
            <a:avLst/>
          </a:prstGeom>
          <a:ln>
            <a:solidFill>
              <a:schemeClr val="tx1"/>
            </a:solidFill>
          </a:ln>
        </p:spPr>
      </p:pic>
      <p:sp>
        <p:nvSpPr>
          <p:cNvPr id="6" name="TextBox 5"/>
          <p:cNvSpPr txBox="1"/>
          <p:nvPr/>
        </p:nvSpPr>
        <p:spPr>
          <a:xfrm>
            <a:off x="4514335" y="4591218"/>
            <a:ext cx="7241060" cy="1477328"/>
          </a:xfrm>
          <a:prstGeom prst="rect">
            <a:avLst/>
          </a:prstGeom>
          <a:noFill/>
        </p:spPr>
        <p:txBody>
          <a:bodyPr wrap="square" rtlCol="0">
            <a:spAutoFit/>
          </a:bodyPr>
          <a:lstStyle/>
          <a:p>
            <a:r>
              <a:rPr lang="en-US" dirty="0"/>
              <a:t>Important for species with highly “skewed” fecundity and survival rates.</a:t>
            </a:r>
          </a:p>
          <a:p>
            <a:r>
              <a:rPr lang="en-US" dirty="0"/>
              <a:t>For example, turtles and tortoises:</a:t>
            </a:r>
          </a:p>
          <a:p>
            <a:pPr marL="285750" indent="-285750">
              <a:buFont typeface="Arial" panose="020B0604020202020204" pitchFamily="34" charset="0"/>
              <a:buChar char="•"/>
            </a:pPr>
            <a:r>
              <a:rPr lang="en-US" dirty="0"/>
              <a:t>Low survival in first few years of life, very high survival in later years</a:t>
            </a:r>
          </a:p>
          <a:p>
            <a:pPr marL="285750" indent="-285750">
              <a:buFont typeface="Arial" panose="020B0604020202020204" pitchFamily="34" charset="0"/>
              <a:buChar char="•"/>
            </a:pPr>
            <a:r>
              <a:rPr lang="en-US" dirty="0"/>
              <a:t>Non-reproductive for many years, high reproductive capacity when adults</a:t>
            </a:r>
          </a:p>
        </p:txBody>
      </p:sp>
    </p:spTree>
    <p:extLst>
      <p:ext uri="{BB962C8B-B14F-4D97-AF65-F5344CB8AC3E}">
        <p14:creationId xmlns:p14="http://schemas.microsoft.com/office/powerpoint/2010/main" val="884824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9B2D58-E629-0DCE-C6C8-FF8F9619E418}"/>
              </a:ext>
            </a:extLst>
          </p:cNvPr>
          <p:cNvSpPr>
            <a:spLocks noGrp="1"/>
          </p:cNvSpPr>
          <p:nvPr>
            <p:ph type="ctrTitle"/>
          </p:nvPr>
        </p:nvSpPr>
        <p:spPr/>
        <p:txBody>
          <a:bodyPr/>
          <a:lstStyle/>
          <a:p>
            <a:r>
              <a:rPr lang="en-US" dirty="0"/>
              <a:t>Build a Red Knot population model!</a:t>
            </a:r>
          </a:p>
        </p:txBody>
      </p:sp>
      <p:sp>
        <p:nvSpPr>
          <p:cNvPr id="5" name="Subtitle 4">
            <a:extLst>
              <a:ext uri="{FF2B5EF4-FFF2-40B4-BE49-F238E27FC236}">
                <a16:creationId xmlns:a16="http://schemas.microsoft.com/office/drawing/2014/main" id="{796755E1-A720-58CF-E696-D4A3CF9B20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889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1" y="1"/>
            <a:ext cx="9143999" cy="6857999"/>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71952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omedical labs bleed horseshoe crabs for vaccines with little  accountability : N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999" y="522091"/>
            <a:ext cx="8528769" cy="567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7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05814" y="1683919"/>
            <a:ext cx="10439400" cy="3434915"/>
          </a:xfrm>
          <a:prstGeom prst="rect">
            <a:avLst/>
          </a:prstGeom>
        </p:spPr>
        <p:txBody>
          <a:bodyPr vert="horz" wrap="square" lIns="0" tIns="109855" rIns="0" bIns="0" rtlCol="0">
            <a:spAutoFit/>
          </a:bodyPr>
          <a:lstStyle/>
          <a:p>
            <a:pPr marL="56515" marR="5080" indent="-1270" algn="ctr">
              <a:spcBef>
                <a:spcPts val="770"/>
              </a:spcBef>
            </a:pPr>
            <a:r>
              <a:rPr sz="3600" i="1" spc="-5" dirty="0">
                <a:latin typeface="Calibri"/>
                <a:cs typeface="Calibri"/>
              </a:rPr>
              <a:t>Manage harvest of horseshoe </a:t>
            </a:r>
            <a:r>
              <a:rPr sz="3600" i="1" spc="-10" dirty="0">
                <a:latin typeface="Calibri"/>
                <a:cs typeface="Calibri"/>
              </a:rPr>
              <a:t>crabs </a:t>
            </a:r>
            <a:r>
              <a:rPr sz="3600" i="1" spc="-5" dirty="0">
                <a:latin typeface="Calibri"/>
                <a:cs typeface="Calibri"/>
              </a:rPr>
              <a:t>in the </a:t>
            </a:r>
            <a:r>
              <a:rPr sz="3600" i="1" spc="-10" dirty="0">
                <a:latin typeface="Calibri"/>
                <a:cs typeface="Calibri"/>
              </a:rPr>
              <a:t>Delaware </a:t>
            </a:r>
            <a:r>
              <a:rPr sz="3600" i="1" spc="-5" dirty="0">
                <a:latin typeface="Calibri"/>
                <a:cs typeface="Calibri"/>
              </a:rPr>
              <a:t>Bay </a:t>
            </a:r>
            <a:r>
              <a:rPr sz="3600" i="1" spc="-25" dirty="0">
                <a:latin typeface="Calibri"/>
                <a:cs typeface="Calibri"/>
              </a:rPr>
              <a:t>to </a:t>
            </a:r>
            <a:r>
              <a:rPr sz="3600" i="1" spc="-10" dirty="0">
                <a:latin typeface="Calibri"/>
                <a:cs typeface="Calibri"/>
              </a:rPr>
              <a:t>maximize </a:t>
            </a:r>
            <a:r>
              <a:rPr sz="3600" i="1" spc="-5" dirty="0">
                <a:latin typeface="Calibri"/>
                <a:cs typeface="Calibri"/>
              </a:rPr>
              <a:t>harvest but also </a:t>
            </a:r>
            <a:r>
              <a:rPr sz="3600" i="1" spc="-25" dirty="0">
                <a:latin typeface="Calibri"/>
                <a:cs typeface="Calibri"/>
              </a:rPr>
              <a:t>to </a:t>
            </a:r>
            <a:r>
              <a:rPr sz="3600" i="1" spc="-15" dirty="0">
                <a:latin typeface="Calibri"/>
                <a:cs typeface="Calibri"/>
              </a:rPr>
              <a:t>maintain </a:t>
            </a:r>
            <a:r>
              <a:rPr sz="3600" i="1" spc="-20" dirty="0">
                <a:latin typeface="Calibri"/>
                <a:cs typeface="Calibri"/>
              </a:rPr>
              <a:t>ecosystem </a:t>
            </a:r>
            <a:r>
              <a:rPr sz="3600" i="1" spc="-30" dirty="0">
                <a:latin typeface="Calibri"/>
                <a:cs typeface="Calibri"/>
              </a:rPr>
              <a:t>integrity, </a:t>
            </a:r>
            <a:r>
              <a:rPr sz="3600" i="1" spc="-5" dirty="0">
                <a:latin typeface="Calibri"/>
                <a:cs typeface="Calibri"/>
              </a:rPr>
              <a:t>provide </a:t>
            </a:r>
            <a:r>
              <a:rPr sz="3600" i="1" spc="-10" dirty="0">
                <a:latin typeface="Calibri"/>
                <a:cs typeface="Calibri"/>
              </a:rPr>
              <a:t>adequate </a:t>
            </a:r>
            <a:r>
              <a:rPr sz="3600" i="1" spc="-15" dirty="0">
                <a:latin typeface="Calibri"/>
                <a:cs typeface="Calibri"/>
              </a:rPr>
              <a:t>stopover habitat for </a:t>
            </a:r>
            <a:r>
              <a:rPr sz="3600" i="1" spc="-5" dirty="0">
                <a:latin typeface="Calibri"/>
                <a:cs typeface="Calibri"/>
              </a:rPr>
              <a:t>migrating shorebirds, </a:t>
            </a:r>
            <a:r>
              <a:rPr sz="3600" i="1" spc="-10" dirty="0">
                <a:latin typeface="Calibri"/>
                <a:cs typeface="Calibri"/>
              </a:rPr>
              <a:t>and </a:t>
            </a:r>
            <a:r>
              <a:rPr sz="3600" i="1" spc="-5" dirty="0">
                <a:latin typeface="Calibri"/>
                <a:cs typeface="Calibri"/>
              </a:rPr>
              <a:t>ensure that the abundance of horseshoe </a:t>
            </a:r>
            <a:r>
              <a:rPr sz="3600" i="1" spc="-10" dirty="0">
                <a:latin typeface="Calibri"/>
                <a:cs typeface="Calibri"/>
              </a:rPr>
              <a:t>crabs </a:t>
            </a:r>
            <a:r>
              <a:rPr sz="3600" i="1" spc="-5" dirty="0">
                <a:latin typeface="Calibri"/>
                <a:cs typeface="Calibri"/>
              </a:rPr>
              <a:t>is not limiting the red knot </a:t>
            </a:r>
            <a:r>
              <a:rPr sz="3600" i="1" spc="-15" dirty="0">
                <a:latin typeface="Calibri"/>
                <a:cs typeface="Calibri"/>
              </a:rPr>
              <a:t>stopover </a:t>
            </a:r>
            <a:r>
              <a:rPr sz="3600" i="1" spc="-5" dirty="0">
                <a:latin typeface="Calibri"/>
                <a:cs typeface="Calibri"/>
              </a:rPr>
              <a:t>population or </a:t>
            </a:r>
            <a:r>
              <a:rPr sz="3600" i="1" spc="-10" dirty="0">
                <a:latin typeface="Calibri"/>
                <a:cs typeface="Calibri"/>
              </a:rPr>
              <a:t>slowing</a:t>
            </a:r>
            <a:r>
              <a:rPr sz="3600" i="1" spc="25" dirty="0">
                <a:latin typeface="Calibri"/>
                <a:cs typeface="Calibri"/>
              </a:rPr>
              <a:t> </a:t>
            </a:r>
            <a:r>
              <a:rPr sz="3600" i="1" spc="-25" dirty="0">
                <a:latin typeface="Calibri"/>
                <a:cs typeface="Calibri"/>
              </a:rPr>
              <a:t>recovery.</a:t>
            </a:r>
            <a:endParaRPr sz="3600" dirty="0">
              <a:latin typeface="Calibri"/>
              <a:cs typeface="Calibri"/>
            </a:endParaRPr>
          </a:p>
        </p:txBody>
      </p:sp>
      <p:sp>
        <p:nvSpPr>
          <p:cNvPr id="5" name="object 5"/>
          <p:cNvSpPr txBox="1">
            <a:spLocks noGrp="1"/>
          </p:cNvSpPr>
          <p:nvPr>
            <p:ph type="title"/>
          </p:nvPr>
        </p:nvSpPr>
        <p:spPr>
          <a:xfrm>
            <a:off x="4289681" y="74326"/>
            <a:ext cx="3576954" cy="513080"/>
          </a:xfrm>
          <a:prstGeom prst="rect">
            <a:avLst/>
          </a:prstGeom>
        </p:spPr>
        <p:txBody>
          <a:bodyPr vert="horz" wrap="square" lIns="0" tIns="12065" rIns="0" bIns="0" rtlCol="0" anchor="ctr">
            <a:spAutoFit/>
          </a:bodyPr>
          <a:lstStyle/>
          <a:p>
            <a:pPr marL="12700">
              <a:lnSpc>
                <a:spcPct val="100000"/>
              </a:lnSpc>
              <a:spcBef>
                <a:spcPts val="95"/>
              </a:spcBef>
            </a:pPr>
            <a:r>
              <a:rPr sz="3200" spc="-10" dirty="0">
                <a:solidFill>
                  <a:srgbClr val="FFFFFF"/>
                </a:solidFill>
              </a:rPr>
              <a:t>Overview </a:t>
            </a:r>
            <a:r>
              <a:rPr sz="3200" spc="-5" dirty="0">
                <a:solidFill>
                  <a:srgbClr val="FFFFFF"/>
                </a:solidFill>
              </a:rPr>
              <a:t>of</a:t>
            </a:r>
            <a:r>
              <a:rPr sz="3200" spc="-25" dirty="0">
                <a:solidFill>
                  <a:srgbClr val="FFFFFF"/>
                </a:solidFill>
              </a:rPr>
              <a:t> </a:t>
            </a:r>
            <a:r>
              <a:rPr sz="3200" spc="-10" dirty="0">
                <a:solidFill>
                  <a:srgbClr val="FFFFFF"/>
                </a:solidFill>
              </a:rPr>
              <a:t>Changes</a:t>
            </a:r>
            <a:endParaRPr sz="3200"/>
          </a:p>
        </p:txBody>
      </p:sp>
      <p:sp>
        <p:nvSpPr>
          <p:cNvPr id="6" name="object 10"/>
          <p:cNvSpPr txBox="1">
            <a:spLocks/>
          </p:cNvSpPr>
          <p:nvPr/>
        </p:nvSpPr>
        <p:spPr>
          <a:xfrm>
            <a:off x="4019550" y="587406"/>
            <a:ext cx="4495800" cy="68929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n-US" b="1" spc="-15" dirty="0"/>
              <a:t>Problem Statement</a:t>
            </a:r>
            <a:endParaRPr lang="en-US" b="1" dirty="0"/>
          </a:p>
        </p:txBody>
      </p:sp>
    </p:spTree>
    <p:extLst>
      <p:ext uri="{BB962C8B-B14F-4D97-AF65-F5344CB8AC3E}">
        <p14:creationId xmlns:p14="http://schemas.microsoft.com/office/powerpoint/2010/main" val="275446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71500" y="1652456"/>
            <a:ext cx="11391900" cy="5023170"/>
          </a:xfrm>
          <a:prstGeom prst="rect">
            <a:avLst/>
          </a:prstGeom>
        </p:spPr>
        <p:txBody>
          <a:bodyPr vert="horz" wrap="square" lIns="0" tIns="97790" rIns="0" bIns="0" rtlCol="0">
            <a:spAutoFit/>
          </a:bodyPr>
          <a:lstStyle/>
          <a:p>
            <a:pPr marL="355600" indent="-342900">
              <a:spcBef>
                <a:spcPts val="770"/>
              </a:spcBef>
              <a:buFont typeface="Arial"/>
              <a:buChar char="•"/>
              <a:tabLst>
                <a:tab pos="354965" algn="l"/>
                <a:tab pos="355600" algn="l"/>
              </a:tabLst>
            </a:pPr>
            <a:r>
              <a:rPr lang="en-US" sz="2800" dirty="0">
                <a:latin typeface="Calibri"/>
                <a:cs typeface="Calibri"/>
              </a:rPr>
              <a:t>1990s: Unregulated harvest of Horseshoe Crabs (HSC) </a:t>
            </a:r>
          </a:p>
          <a:p>
            <a:pPr marL="1727200" lvl="3" indent="-342900">
              <a:spcBef>
                <a:spcPts val="770"/>
              </a:spcBef>
              <a:buFont typeface="Arial"/>
              <a:buChar char="•"/>
              <a:tabLst>
                <a:tab pos="354965" algn="l"/>
                <a:tab pos="355600" algn="l"/>
              </a:tabLst>
            </a:pPr>
            <a:r>
              <a:rPr lang="en-US" sz="2400" dirty="0">
                <a:latin typeface="Calibri"/>
                <a:cs typeface="Calibri"/>
              </a:rPr>
              <a:t>Aerial shorebird counts: decline in </a:t>
            </a:r>
            <a:r>
              <a:rPr lang="en-US" sz="2400" i="1" dirty="0" err="1">
                <a:latin typeface="Calibri"/>
                <a:cs typeface="Calibri"/>
              </a:rPr>
              <a:t>Rufa</a:t>
            </a:r>
            <a:r>
              <a:rPr lang="en-US" sz="2400" dirty="0">
                <a:latin typeface="Calibri"/>
                <a:cs typeface="Calibri"/>
              </a:rPr>
              <a:t> Red Knot (REKN) population</a:t>
            </a:r>
          </a:p>
          <a:p>
            <a:pPr marL="1727200" lvl="3" indent="-342900">
              <a:spcBef>
                <a:spcPts val="770"/>
              </a:spcBef>
              <a:buFont typeface="Arial"/>
              <a:buChar char="•"/>
              <a:tabLst>
                <a:tab pos="354965" algn="l"/>
                <a:tab pos="355600" algn="l"/>
              </a:tabLst>
            </a:pPr>
            <a:r>
              <a:rPr lang="en-US" sz="2400" dirty="0">
                <a:latin typeface="Calibri"/>
                <a:cs typeface="Calibri"/>
              </a:rPr>
              <a:t>Horseshoe Crab harvest</a:t>
            </a:r>
            <a:r>
              <a:rPr sz="2400" dirty="0">
                <a:latin typeface="Calibri"/>
                <a:cs typeface="Calibri"/>
              </a:rPr>
              <a:t> </a:t>
            </a:r>
            <a:r>
              <a:rPr lang="en-US" sz="2400" dirty="0">
                <a:latin typeface="Calibri"/>
                <a:cs typeface="Calibri"/>
              </a:rPr>
              <a:t>regulations</a:t>
            </a:r>
            <a:r>
              <a:rPr sz="2400" dirty="0">
                <a:latin typeface="Calibri"/>
                <a:cs typeface="Calibri"/>
              </a:rPr>
              <a:t> approved</a:t>
            </a:r>
          </a:p>
          <a:p>
            <a:pPr marL="355600" marR="885190" indent="-342900">
              <a:spcBef>
                <a:spcPts val="770"/>
              </a:spcBef>
              <a:buFont typeface="Arial"/>
              <a:buChar char="•"/>
              <a:tabLst>
                <a:tab pos="354965" algn="l"/>
                <a:tab pos="355600" algn="l"/>
              </a:tabLst>
            </a:pPr>
            <a:r>
              <a:rPr sz="2800" dirty="0">
                <a:latin typeface="Calibri"/>
                <a:cs typeface="Calibri"/>
              </a:rPr>
              <a:t>200</a:t>
            </a:r>
            <a:r>
              <a:rPr lang="en-US" sz="2800" dirty="0">
                <a:latin typeface="Calibri"/>
                <a:cs typeface="Calibri"/>
              </a:rPr>
              <a:t>0s: Begin </a:t>
            </a:r>
            <a:r>
              <a:rPr lang="en-US" sz="2800" dirty="0">
                <a:cs typeface="Calibri"/>
              </a:rPr>
              <a:t>rigorous monitoring programs for REKN and HSC</a:t>
            </a:r>
            <a:endParaRPr lang="en-US" sz="2800" dirty="0">
              <a:latin typeface="Calibri"/>
              <a:cs typeface="Calibri"/>
            </a:endParaRPr>
          </a:p>
          <a:p>
            <a:pPr marL="355600" marR="1015365" indent="-342900">
              <a:spcBef>
                <a:spcPts val="770"/>
              </a:spcBef>
              <a:buFont typeface="Arial"/>
              <a:buChar char="•"/>
              <a:tabLst>
                <a:tab pos="354965" algn="l"/>
                <a:tab pos="355600" algn="l"/>
              </a:tabLst>
            </a:pPr>
            <a:r>
              <a:rPr sz="2800" dirty="0">
                <a:latin typeface="Calibri"/>
                <a:cs typeface="Calibri"/>
              </a:rPr>
              <a:t>2</a:t>
            </a:r>
            <a:r>
              <a:rPr lang="en-US" sz="2800" dirty="0">
                <a:latin typeface="Calibri"/>
                <a:cs typeface="Calibri"/>
              </a:rPr>
              <a:t>010s: Adaptive Resource Management (</a:t>
            </a:r>
            <a:r>
              <a:rPr sz="2800" dirty="0">
                <a:latin typeface="Calibri"/>
                <a:cs typeface="Calibri"/>
              </a:rPr>
              <a:t>ARM</a:t>
            </a:r>
            <a:r>
              <a:rPr lang="en-US" sz="2800" dirty="0">
                <a:latin typeface="Calibri"/>
                <a:cs typeface="Calibri"/>
              </a:rPr>
              <a:t>) framework</a:t>
            </a:r>
          </a:p>
          <a:p>
            <a:pPr marL="1727200" marR="1015365" lvl="3" indent="-342900">
              <a:spcBef>
                <a:spcPts val="770"/>
              </a:spcBef>
              <a:buFont typeface="Arial"/>
              <a:buChar char="•"/>
              <a:tabLst>
                <a:tab pos="354965" algn="l"/>
                <a:tab pos="355600" algn="l"/>
              </a:tabLst>
            </a:pPr>
            <a:r>
              <a:rPr lang="en-US" sz="2400" dirty="0">
                <a:latin typeface="Calibri"/>
                <a:cs typeface="Calibri"/>
              </a:rPr>
              <a:t>Two species approach: maximize HSC harvest, minimize risk to REKN</a:t>
            </a:r>
          </a:p>
          <a:p>
            <a:pPr marL="1727200" marR="1015365" lvl="3" indent="-342900">
              <a:spcBef>
                <a:spcPts val="770"/>
              </a:spcBef>
              <a:buFont typeface="Arial"/>
              <a:buChar char="•"/>
              <a:tabLst>
                <a:tab pos="354965" algn="l"/>
                <a:tab pos="355600" algn="l"/>
              </a:tabLst>
            </a:pPr>
            <a:r>
              <a:rPr lang="en-US" sz="2400" dirty="0">
                <a:latin typeface="Calibri"/>
                <a:cs typeface="Calibri"/>
              </a:rPr>
              <a:t>REKN listed under ESA -- HSC harvest identified as major threat</a:t>
            </a:r>
          </a:p>
          <a:p>
            <a:pPr marL="355600" marR="5080" indent="-342900">
              <a:spcBef>
                <a:spcPts val="770"/>
              </a:spcBef>
              <a:buFont typeface="Arial"/>
              <a:buChar char="•"/>
              <a:tabLst>
                <a:tab pos="354965" algn="l"/>
                <a:tab pos="355600" algn="l"/>
              </a:tabLst>
            </a:pPr>
            <a:r>
              <a:rPr lang="en-US" sz="2800" dirty="0">
                <a:latin typeface="Calibri"/>
                <a:cs typeface="Calibri"/>
              </a:rPr>
              <a:t>2020s: Revised two-species ARM</a:t>
            </a:r>
          </a:p>
          <a:p>
            <a:pPr marL="1727200" marR="5080" lvl="3" indent="-342900">
              <a:spcBef>
                <a:spcPts val="770"/>
              </a:spcBef>
              <a:buFont typeface="Arial"/>
              <a:buChar char="•"/>
              <a:tabLst>
                <a:tab pos="354965" algn="l"/>
                <a:tab pos="355600" algn="l"/>
              </a:tabLst>
            </a:pPr>
            <a:r>
              <a:rPr lang="en-US" sz="2400" dirty="0">
                <a:latin typeface="Calibri"/>
                <a:cs typeface="Calibri"/>
              </a:rPr>
              <a:t>Outdated software and methods- needed to update the model!</a:t>
            </a:r>
          </a:p>
          <a:p>
            <a:pPr marL="1727200" marR="5080" lvl="3" indent="-342900">
              <a:spcBef>
                <a:spcPts val="770"/>
              </a:spcBef>
              <a:buFont typeface="Arial"/>
              <a:buChar char="•"/>
              <a:tabLst>
                <a:tab pos="354965" algn="l"/>
                <a:tab pos="355600" algn="l"/>
              </a:tabLst>
            </a:pPr>
            <a:r>
              <a:rPr lang="en-US" sz="2400" dirty="0">
                <a:latin typeface="Calibri"/>
                <a:cs typeface="Calibri"/>
              </a:rPr>
              <a:t>Revised ARM instituted in 2023</a:t>
            </a:r>
            <a:endParaRPr sz="2400" dirty="0">
              <a:latin typeface="Calibri"/>
              <a:cs typeface="Calibri"/>
            </a:endParaRPr>
          </a:p>
        </p:txBody>
      </p:sp>
      <p:sp>
        <p:nvSpPr>
          <p:cNvPr id="10" name="object 10"/>
          <p:cNvSpPr txBox="1">
            <a:spLocks noGrp="1"/>
          </p:cNvSpPr>
          <p:nvPr>
            <p:ph type="title"/>
          </p:nvPr>
        </p:nvSpPr>
        <p:spPr>
          <a:xfrm>
            <a:off x="753762" y="436815"/>
            <a:ext cx="10320638" cy="1120178"/>
          </a:xfrm>
          <a:prstGeom prst="rect">
            <a:avLst/>
          </a:prstGeom>
        </p:spPr>
        <p:txBody>
          <a:bodyPr vert="horz" wrap="square" lIns="0" tIns="12065" rIns="0" bIns="0" rtlCol="0" anchor="ctr">
            <a:spAutoFit/>
          </a:bodyPr>
          <a:lstStyle/>
          <a:p>
            <a:pPr marL="12700" algn="ctr">
              <a:lnSpc>
                <a:spcPct val="100000"/>
              </a:lnSpc>
              <a:spcBef>
                <a:spcPts val="95"/>
              </a:spcBef>
            </a:pPr>
            <a:r>
              <a:rPr sz="3600" b="1" spc="-15" dirty="0"/>
              <a:t>Management</a:t>
            </a:r>
            <a:r>
              <a:rPr sz="3600" b="1" spc="-50" dirty="0"/>
              <a:t> </a:t>
            </a:r>
            <a:r>
              <a:rPr lang="en-US" sz="3600" b="1" spc="-50" dirty="0"/>
              <a:t>and Monitoring </a:t>
            </a:r>
            <a:r>
              <a:rPr sz="3600" b="1" spc="-10" dirty="0"/>
              <a:t>History</a:t>
            </a:r>
            <a:r>
              <a:rPr lang="en-US" sz="3600" b="1" spc="-10" dirty="0"/>
              <a:t> for Horseshoe Crabs and Red Knots</a:t>
            </a:r>
            <a:endParaRPr sz="3600" b="1" dirty="0"/>
          </a:p>
        </p:txBody>
      </p:sp>
    </p:spTree>
    <p:extLst>
      <p:ext uri="{BB962C8B-B14F-4D97-AF65-F5344CB8AC3E}">
        <p14:creationId xmlns:p14="http://schemas.microsoft.com/office/powerpoint/2010/main" val="3231960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11428</TotalTime>
  <Words>2076</Words>
  <Application>Microsoft Office PowerPoint</Application>
  <PresentationFormat>Widescreen</PresentationFormat>
  <Paragraphs>262</Paragraphs>
  <Slides>51</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Arial</vt:lpstr>
      <vt:lpstr>Calibri</vt:lpstr>
      <vt:lpstr>Calibri Light</vt:lpstr>
      <vt:lpstr>Cambria Math</vt:lpstr>
      <vt:lpstr>Times New Roman</vt:lpstr>
      <vt:lpstr>Office Theme</vt:lpstr>
      <vt:lpstr>SPW 6.0 Graph</vt:lpstr>
      <vt:lpstr>Case study: Red Knots and Horseshoe Crabs</vt:lpstr>
      <vt:lpstr>Atlantic States Marine Fisheries Commission (ASMFC). 2021. Revision to the Framework for Adaptive Management of Horseshoe Crab Harvest in the Delaware Bay Inclusive of Red Knot Conservation. Arlington, VA. 302 pp.   http://www.asmfc.org/species/horseshoe-crab</vt:lpstr>
      <vt:lpstr>PowerPoint Presentation</vt:lpstr>
      <vt:lpstr>PowerPoint Presentation</vt:lpstr>
      <vt:lpstr>PowerPoint Presentation</vt:lpstr>
      <vt:lpstr>PowerPoint Presentation</vt:lpstr>
      <vt:lpstr>PowerPoint Presentation</vt:lpstr>
      <vt:lpstr>Overview of Changes</vt:lpstr>
      <vt:lpstr>Management and Monitoring History for Horseshoe Crabs and Red Knots</vt:lpstr>
      <vt:lpstr>Revised ARM Conceptual Model</vt:lpstr>
      <vt:lpstr>Results: Predicted population sizes</vt:lpstr>
      <vt:lpstr>Results: Predicted population sizes</vt:lpstr>
      <vt:lpstr>Example Harvest Recommendation</vt:lpstr>
      <vt:lpstr>Red Knot model</vt:lpstr>
      <vt:lpstr>Two-stage population model for Red Knot:</vt:lpstr>
      <vt:lpstr>Red Knot (REKN) population model specification: original model</vt:lpstr>
      <vt:lpstr>Red Knot (REKN) population model specification: reanalysis</vt:lpstr>
      <vt:lpstr>(In class exercise)</vt:lpstr>
      <vt:lpstr>Let’s discuss!</vt:lpstr>
      <vt:lpstr>L</vt:lpstr>
      <vt:lpstr>PowerPoint Presentation</vt:lpstr>
      <vt:lpstr>‘Reward' Function for optimization</vt:lpstr>
      <vt:lpstr>Monitoring data</vt:lpstr>
      <vt:lpstr>REKN scenario tests</vt:lpstr>
      <vt:lpstr>PowerPoint Presentation</vt:lpstr>
      <vt:lpstr>PowerPoint Presentation</vt:lpstr>
      <vt:lpstr>REKN survival is related to surface egg density</vt:lpstr>
      <vt:lpstr>PowerPoint Presentation</vt:lpstr>
      <vt:lpstr>Horseshoe crab model</vt:lpstr>
      <vt:lpstr>Stochasticity and uncertainty</vt:lpstr>
      <vt:lpstr>The future is uncertain. Model it anyway!</vt:lpstr>
      <vt:lpstr>Horseshoe crab model specification</vt:lpstr>
      <vt:lpstr>HSC scenario tests (group activity)</vt:lpstr>
      <vt:lpstr>(In class exercise)</vt:lpstr>
      <vt:lpstr>PowerPoint Presentation</vt:lpstr>
      <vt:lpstr>PowerPoint Presentation</vt:lpstr>
      <vt:lpstr>PowerPoint Presentation</vt:lpstr>
      <vt:lpstr>Population Viability Analysis (PVA)</vt:lpstr>
      <vt:lpstr>PVA challenges and opportunities </vt:lpstr>
      <vt:lpstr>Case study: gopher tortoise Species Status Assessment</vt:lpstr>
      <vt:lpstr>CMSA Results – Female Horseshoe Crabs</vt:lpstr>
      <vt:lpstr>Red Knot IPM – Survival and Recruitment</vt:lpstr>
      <vt:lpstr>Red Knot IPM – Covariate Effects</vt:lpstr>
      <vt:lpstr>Red Knot IPM – Covariate Effects</vt:lpstr>
      <vt:lpstr>Population Viability Analysis (PVA) Models</vt:lpstr>
      <vt:lpstr>Let’s return to those REKN/HSC relationships…</vt:lpstr>
      <vt:lpstr>PowerPoint Presentation</vt:lpstr>
      <vt:lpstr>Fundamentals of population ecology: exponential growth</vt:lpstr>
      <vt:lpstr>Fundamentals of population ecology: exponential growth</vt:lpstr>
      <vt:lpstr>Age Structure and Stage Structure</vt:lpstr>
      <vt:lpstr>Build a Red Knot population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Ecology</dc:title>
  <dc:creator>Hunter, Elizabeth</dc:creator>
  <cp:lastModifiedBy>Kevin T Shoemaker</cp:lastModifiedBy>
  <cp:revision>456</cp:revision>
  <dcterms:created xsi:type="dcterms:W3CDTF">2016-09-20T20:11:05Z</dcterms:created>
  <dcterms:modified xsi:type="dcterms:W3CDTF">2026-04-02T15:42:13Z</dcterms:modified>
</cp:coreProperties>
</file>